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1"/>
  </p:notesMasterIdLst>
  <p:sldIdLst>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7E9EB6-18B7-11F7-9583-399623BFED5A}" name="Amy Tyrer" initials="AT" userId="S::Amy.Tyrer@risingstars-uk.com::71c0e12a-1830-4792-91e8-38c60a45a8d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EE6FD"/>
    <a:srgbClr val="FFE8E5"/>
    <a:srgbClr val="E5E5FF"/>
    <a:srgbClr val="D5D5FF"/>
    <a:srgbClr val="EE72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5" d="100"/>
          <a:sy n="115" d="100"/>
        </p:scale>
        <p:origin x="43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4AC961-B0EF-49C1-961C-AB0497F35E42}"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18EE43-6BF8-464D-8DA8-7A492977BB16}" type="slidenum">
              <a:rPr lang="en-GB" smtClean="0"/>
              <a:t>‹#›</a:t>
            </a:fld>
            <a:endParaRPr lang="en-GB"/>
          </a:p>
        </p:txBody>
      </p:sp>
    </p:spTree>
    <p:extLst>
      <p:ext uri="{BB962C8B-B14F-4D97-AF65-F5344CB8AC3E}">
        <p14:creationId xmlns:p14="http://schemas.microsoft.com/office/powerpoint/2010/main" val="2912310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6BB65-0B05-6C1C-AA40-1C0BC73FF4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D7215CA-1C2C-9EB9-FCDA-1A2B44A515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745ED4-55B6-15A6-41DC-35D097802C42}"/>
              </a:ext>
            </a:extLst>
          </p:cNvPr>
          <p:cNvSpPr>
            <a:spLocks noGrp="1"/>
          </p:cNvSpPr>
          <p:nvPr>
            <p:ph type="dt" sz="half" idx="10"/>
          </p:nvPr>
        </p:nvSpPr>
        <p:spPr/>
        <p:txBody>
          <a:body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AE37480D-7285-DE98-FB59-4DE357964029}"/>
              </a:ext>
            </a:extLst>
          </p:cNvPr>
          <p:cNvSpPr>
            <a:spLocks noGrp="1"/>
          </p:cNvSpPr>
          <p:nvPr>
            <p:ph type="ftr" sz="quarter" idx="11"/>
          </p:nvPr>
        </p:nvSpPr>
        <p:spPr/>
        <p:txBody>
          <a:bodyPr/>
          <a:lstStyle/>
          <a:p>
            <a:r>
              <a:rPr lang="en-GB"/>
              <a:t>© Hodder and Stoughton Ltd</a:t>
            </a:r>
          </a:p>
        </p:txBody>
      </p:sp>
      <p:sp>
        <p:nvSpPr>
          <p:cNvPr id="6" name="Slide Number Placeholder 5">
            <a:extLst>
              <a:ext uri="{FF2B5EF4-FFF2-40B4-BE49-F238E27FC236}">
                <a16:creationId xmlns:a16="http://schemas.microsoft.com/office/drawing/2014/main" id="{8EA7FA3A-14FC-D315-3F40-E7DB1F776EF4}"/>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249511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EEDE9-D871-0961-DEAE-53F793B94BD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E5BB14F-496C-7C77-831D-A606A1B276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EEB215-B78C-A463-006B-D0DDF1ECC669}"/>
              </a:ext>
            </a:extLst>
          </p:cNvPr>
          <p:cNvSpPr>
            <a:spLocks noGrp="1"/>
          </p:cNvSpPr>
          <p:nvPr>
            <p:ph type="dt" sz="half" idx="10"/>
          </p:nvPr>
        </p:nvSpPr>
        <p:spPr/>
        <p:txBody>
          <a:body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8EEEFBE9-7024-71D6-381D-108BCFE32C5C}"/>
              </a:ext>
            </a:extLst>
          </p:cNvPr>
          <p:cNvSpPr>
            <a:spLocks noGrp="1"/>
          </p:cNvSpPr>
          <p:nvPr>
            <p:ph type="ftr" sz="quarter" idx="11"/>
          </p:nvPr>
        </p:nvSpPr>
        <p:spPr/>
        <p:txBody>
          <a:bodyPr/>
          <a:lstStyle/>
          <a:p>
            <a:r>
              <a:rPr lang="en-GB"/>
              <a:t>© Hodder and Stoughton Ltd</a:t>
            </a:r>
          </a:p>
        </p:txBody>
      </p:sp>
      <p:sp>
        <p:nvSpPr>
          <p:cNvPr id="6" name="Slide Number Placeholder 5">
            <a:extLst>
              <a:ext uri="{FF2B5EF4-FFF2-40B4-BE49-F238E27FC236}">
                <a16:creationId xmlns:a16="http://schemas.microsoft.com/office/drawing/2014/main" id="{A1AF0C1C-837E-0EF8-35BF-DDEE00334405}"/>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318689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8CB9B3-D92A-B8D2-6B3A-F5E62BA0579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8B7E1C-2466-E4BA-4130-EEBF0415D2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5BA299-7CCD-B851-91CD-F7FCA1BCE749}"/>
              </a:ext>
            </a:extLst>
          </p:cNvPr>
          <p:cNvSpPr>
            <a:spLocks noGrp="1"/>
          </p:cNvSpPr>
          <p:nvPr>
            <p:ph type="dt" sz="half" idx="10"/>
          </p:nvPr>
        </p:nvSpPr>
        <p:spPr/>
        <p:txBody>
          <a:body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5604E57C-6A34-C545-5E8B-FC7BD5C775C7}"/>
              </a:ext>
            </a:extLst>
          </p:cNvPr>
          <p:cNvSpPr>
            <a:spLocks noGrp="1"/>
          </p:cNvSpPr>
          <p:nvPr>
            <p:ph type="ftr" sz="quarter" idx="11"/>
          </p:nvPr>
        </p:nvSpPr>
        <p:spPr/>
        <p:txBody>
          <a:bodyPr/>
          <a:lstStyle/>
          <a:p>
            <a:r>
              <a:rPr lang="en-GB"/>
              <a:t>© Hodder and Stoughton Ltd</a:t>
            </a:r>
          </a:p>
        </p:txBody>
      </p:sp>
      <p:sp>
        <p:nvSpPr>
          <p:cNvPr id="6" name="Slide Number Placeholder 5">
            <a:extLst>
              <a:ext uri="{FF2B5EF4-FFF2-40B4-BE49-F238E27FC236}">
                <a16:creationId xmlns:a16="http://schemas.microsoft.com/office/drawing/2014/main" id="{8283E001-0B42-96C9-6234-221FB6BB1805}"/>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2515633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CA4AD-69B1-5735-4AE8-695FFDD87A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9C24D2-37D6-EC99-0676-0B5690F93B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F728DE-BC09-769A-FAC6-6934C78B1B30}"/>
              </a:ext>
            </a:extLst>
          </p:cNvPr>
          <p:cNvSpPr>
            <a:spLocks noGrp="1"/>
          </p:cNvSpPr>
          <p:nvPr>
            <p:ph type="dt" sz="half" idx="10"/>
          </p:nvPr>
        </p:nvSpPr>
        <p:spPr/>
        <p:txBody>
          <a:body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941E3073-6A1C-1CB2-6D1B-3B26B54E48DE}"/>
              </a:ext>
            </a:extLst>
          </p:cNvPr>
          <p:cNvSpPr>
            <a:spLocks noGrp="1"/>
          </p:cNvSpPr>
          <p:nvPr>
            <p:ph type="ftr" sz="quarter" idx="11"/>
          </p:nvPr>
        </p:nvSpPr>
        <p:spPr/>
        <p:txBody>
          <a:bodyPr/>
          <a:lstStyle/>
          <a:p>
            <a:r>
              <a:rPr lang="en-GB"/>
              <a:t>© Hodder and Stoughton Ltd</a:t>
            </a:r>
          </a:p>
        </p:txBody>
      </p:sp>
      <p:sp>
        <p:nvSpPr>
          <p:cNvPr id="6" name="Slide Number Placeholder 5">
            <a:extLst>
              <a:ext uri="{FF2B5EF4-FFF2-40B4-BE49-F238E27FC236}">
                <a16:creationId xmlns:a16="http://schemas.microsoft.com/office/drawing/2014/main" id="{F72CD68E-7885-3182-0522-597B2ED199C6}"/>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1590011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20FC6-E4DB-DF47-543C-7A6DC63B4F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96CF354-56E7-DAFE-25EC-B3449EF8AF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C148B3-13E4-1393-E2DC-9345A80D023D}"/>
              </a:ext>
            </a:extLst>
          </p:cNvPr>
          <p:cNvSpPr>
            <a:spLocks noGrp="1"/>
          </p:cNvSpPr>
          <p:nvPr>
            <p:ph type="dt" sz="half" idx="10"/>
          </p:nvPr>
        </p:nvSpPr>
        <p:spPr/>
        <p:txBody>
          <a:body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0A0978DD-029D-084E-3265-EF45B6C741CD}"/>
              </a:ext>
            </a:extLst>
          </p:cNvPr>
          <p:cNvSpPr>
            <a:spLocks noGrp="1"/>
          </p:cNvSpPr>
          <p:nvPr>
            <p:ph type="ftr" sz="quarter" idx="11"/>
          </p:nvPr>
        </p:nvSpPr>
        <p:spPr/>
        <p:txBody>
          <a:bodyPr/>
          <a:lstStyle/>
          <a:p>
            <a:r>
              <a:rPr lang="en-GB"/>
              <a:t>© Hodder and Stoughton Ltd</a:t>
            </a:r>
          </a:p>
        </p:txBody>
      </p:sp>
      <p:sp>
        <p:nvSpPr>
          <p:cNvPr id="6" name="Slide Number Placeholder 5">
            <a:extLst>
              <a:ext uri="{FF2B5EF4-FFF2-40B4-BE49-F238E27FC236}">
                <a16:creationId xmlns:a16="http://schemas.microsoft.com/office/drawing/2014/main" id="{6EF3F933-D87E-492F-46BB-DD3A80724266}"/>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1699519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770BA-A7C9-F0E0-639B-C10BC6FCE1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DEDD0A-1960-5F32-0F94-9F405C13A5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0CE5E18-DB36-5123-06A4-11520D1BEF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5BA591-C260-2BDA-535E-AFB3110A9037}"/>
              </a:ext>
            </a:extLst>
          </p:cNvPr>
          <p:cNvSpPr>
            <a:spLocks noGrp="1"/>
          </p:cNvSpPr>
          <p:nvPr>
            <p:ph type="dt" sz="half" idx="10"/>
          </p:nvPr>
        </p:nvSpPr>
        <p:spPr/>
        <p:txBody>
          <a:bodyPr/>
          <a:lstStyle/>
          <a:p>
            <a:r>
              <a:rPr lang="en-US"/>
              <a:t>Switched on Science second edition: Overview</a:t>
            </a:r>
            <a:endParaRPr lang="en-GB"/>
          </a:p>
        </p:txBody>
      </p:sp>
      <p:sp>
        <p:nvSpPr>
          <p:cNvPr id="6" name="Footer Placeholder 5">
            <a:extLst>
              <a:ext uri="{FF2B5EF4-FFF2-40B4-BE49-F238E27FC236}">
                <a16:creationId xmlns:a16="http://schemas.microsoft.com/office/drawing/2014/main" id="{983CBAF1-9145-E8C5-D34B-1D92A5F0064A}"/>
              </a:ext>
            </a:extLst>
          </p:cNvPr>
          <p:cNvSpPr>
            <a:spLocks noGrp="1"/>
          </p:cNvSpPr>
          <p:nvPr>
            <p:ph type="ftr" sz="quarter" idx="11"/>
          </p:nvPr>
        </p:nvSpPr>
        <p:spPr/>
        <p:txBody>
          <a:bodyPr/>
          <a:lstStyle/>
          <a:p>
            <a:r>
              <a:rPr lang="en-GB"/>
              <a:t>© Hodder and Stoughton Ltd</a:t>
            </a:r>
          </a:p>
        </p:txBody>
      </p:sp>
      <p:sp>
        <p:nvSpPr>
          <p:cNvPr id="7" name="Slide Number Placeholder 6">
            <a:extLst>
              <a:ext uri="{FF2B5EF4-FFF2-40B4-BE49-F238E27FC236}">
                <a16:creationId xmlns:a16="http://schemas.microsoft.com/office/drawing/2014/main" id="{26AABA2A-74B5-B148-04FE-3B0F456AC752}"/>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1662766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C59E6-4E05-C707-3C29-B4BCE8D803F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04118F-80FD-AE40-F36B-2F3E1C4679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8D8703-6A95-F1C6-39E5-93D98675D2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8E549F-7A75-B7D0-5E7E-8AB43FB0B8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D3D0FB-5D92-1D46-36C6-CDD811148D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6F9AC1-FEC1-BF54-E5E9-FBE8E96D9158}"/>
              </a:ext>
            </a:extLst>
          </p:cNvPr>
          <p:cNvSpPr>
            <a:spLocks noGrp="1"/>
          </p:cNvSpPr>
          <p:nvPr>
            <p:ph type="dt" sz="half" idx="10"/>
          </p:nvPr>
        </p:nvSpPr>
        <p:spPr/>
        <p:txBody>
          <a:bodyPr/>
          <a:lstStyle/>
          <a:p>
            <a:r>
              <a:rPr lang="en-US"/>
              <a:t>Switched on Science second edition: Overview</a:t>
            </a:r>
            <a:endParaRPr lang="en-GB"/>
          </a:p>
        </p:txBody>
      </p:sp>
      <p:sp>
        <p:nvSpPr>
          <p:cNvPr id="8" name="Footer Placeholder 7">
            <a:extLst>
              <a:ext uri="{FF2B5EF4-FFF2-40B4-BE49-F238E27FC236}">
                <a16:creationId xmlns:a16="http://schemas.microsoft.com/office/drawing/2014/main" id="{2F3AF4B3-02DE-CFA0-6290-FBA28F5F0BD4}"/>
              </a:ext>
            </a:extLst>
          </p:cNvPr>
          <p:cNvSpPr>
            <a:spLocks noGrp="1"/>
          </p:cNvSpPr>
          <p:nvPr>
            <p:ph type="ftr" sz="quarter" idx="11"/>
          </p:nvPr>
        </p:nvSpPr>
        <p:spPr/>
        <p:txBody>
          <a:bodyPr/>
          <a:lstStyle/>
          <a:p>
            <a:r>
              <a:rPr lang="en-GB"/>
              <a:t>© Hodder and Stoughton Ltd</a:t>
            </a:r>
          </a:p>
        </p:txBody>
      </p:sp>
      <p:sp>
        <p:nvSpPr>
          <p:cNvPr id="9" name="Slide Number Placeholder 8">
            <a:extLst>
              <a:ext uri="{FF2B5EF4-FFF2-40B4-BE49-F238E27FC236}">
                <a16:creationId xmlns:a16="http://schemas.microsoft.com/office/drawing/2014/main" id="{2C552E30-E474-C82B-6DD8-F9C02BDF9371}"/>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81962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1449-F700-73FF-9D33-B0779B4BD6E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D802386-C712-B1CC-0B16-93ADD72ACBF9}"/>
              </a:ext>
            </a:extLst>
          </p:cNvPr>
          <p:cNvSpPr>
            <a:spLocks noGrp="1"/>
          </p:cNvSpPr>
          <p:nvPr>
            <p:ph type="dt" sz="half" idx="10"/>
          </p:nvPr>
        </p:nvSpPr>
        <p:spPr/>
        <p:txBody>
          <a:bodyPr/>
          <a:lstStyle/>
          <a:p>
            <a:r>
              <a:rPr lang="en-US"/>
              <a:t>Switched on Science second edition: Overview</a:t>
            </a:r>
            <a:endParaRPr lang="en-GB"/>
          </a:p>
        </p:txBody>
      </p:sp>
      <p:sp>
        <p:nvSpPr>
          <p:cNvPr id="4" name="Footer Placeholder 3">
            <a:extLst>
              <a:ext uri="{FF2B5EF4-FFF2-40B4-BE49-F238E27FC236}">
                <a16:creationId xmlns:a16="http://schemas.microsoft.com/office/drawing/2014/main" id="{D443A925-7955-9C59-DE5E-D3E9CC256B05}"/>
              </a:ext>
            </a:extLst>
          </p:cNvPr>
          <p:cNvSpPr>
            <a:spLocks noGrp="1"/>
          </p:cNvSpPr>
          <p:nvPr>
            <p:ph type="ftr" sz="quarter" idx="11"/>
          </p:nvPr>
        </p:nvSpPr>
        <p:spPr/>
        <p:txBody>
          <a:bodyPr/>
          <a:lstStyle/>
          <a:p>
            <a:r>
              <a:rPr lang="en-GB"/>
              <a:t>© Hodder and Stoughton Ltd</a:t>
            </a:r>
          </a:p>
        </p:txBody>
      </p:sp>
      <p:sp>
        <p:nvSpPr>
          <p:cNvPr id="5" name="Slide Number Placeholder 4">
            <a:extLst>
              <a:ext uri="{FF2B5EF4-FFF2-40B4-BE49-F238E27FC236}">
                <a16:creationId xmlns:a16="http://schemas.microsoft.com/office/drawing/2014/main" id="{DB7BFCB8-B9A7-F9FF-B175-66F400151ECB}"/>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21380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148A43-8B20-545C-1B7C-7205C4F67826}"/>
              </a:ext>
            </a:extLst>
          </p:cNvPr>
          <p:cNvSpPr>
            <a:spLocks noGrp="1"/>
          </p:cNvSpPr>
          <p:nvPr>
            <p:ph type="dt" sz="half" idx="10"/>
          </p:nvPr>
        </p:nvSpPr>
        <p:spPr/>
        <p:txBody>
          <a:bodyPr/>
          <a:lstStyle/>
          <a:p>
            <a:r>
              <a:rPr lang="en-US"/>
              <a:t>Switched on Science second edition: Overview</a:t>
            </a:r>
            <a:endParaRPr lang="en-GB"/>
          </a:p>
        </p:txBody>
      </p:sp>
      <p:sp>
        <p:nvSpPr>
          <p:cNvPr id="3" name="Footer Placeholder 2">
            <a:extLst>
              <a:ext uri="{FF2B5EF4-FFF2-40B4-BE49-F238E27FC236}">
                <a16:creationId xmlns:a16="http://schemas.microsoft.com/office/drawing/2014/main" id="{4EC1EB95-CAB1-1D34-8288-60F935AF4BEA}"/>
              </a:ext>
            </a:extLst>
          </p:cNvPr>
          <p:cNvSpPr>
            <a:spLocks noGrp="1"/>
          </p:cNvSpPr>
          <p:nvPr>
            <p:ph type="ftr" sz="quarter" idx="11"/>
          </p:nvPr>
        </p:nvSpPr>
        <p:spPr/>
        <p:txBody>
          <a:bodyPr/>
          <a:lstStyle/>
          <a:p>
            <a:r>
              <a:rPr lang="en-GB"/>
              <a:t>© Hodder and Stoughton Ltd</a:t>
            </a:r>
          </a:p>
        </p:txBody>
      </p:sp>
      <p:sp>
        <p:nvSpPr>
          <p:cNvPr id="4" name="Slide Number Placeholder 3">
            <a:extLst>
              <a:ext uri="{FF2B5EF4-FFF2-40B4-BE49-F238E27FC236}">
                <a16:creationId xmlns:a16="http://schemas.microsoft.com/office/drawing/2014/main" id="{14761389-6A66-B9CC-3B5A-69929A8CE8D3}"/>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1670278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7886B-9EC9-8C94-B857-BE175DDE25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349ED68-C271-4054-D602-12881E7BF0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8D1D420-7339-9161-024E-C2FEB8752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107834-9AC2-C34D-FCB2-A519D92C3742}"/>
              </a:ext>
            </a:extLst>
          </p:cNvPr>
          <p:cNvSpPr>
            <a:spLocks noGrp="1"/>
          </p:cNvSpPr>
          <p:nvPr>
            <p:ph type="dt" sz="half" idx="10"/>
          </p:nvPr>
        </p:nvSpPr>
        <p:spPr/>
        <p:txBody>
          <a:bodyPr/>
          <a:lstStyle/>
          <a:p>
            <a:r>
              <a:rPr lang="en-US"/>
              <a:t>Switched on Science second edition: Overview</a:t>
            </a:r>
            <a:endParaRPr lang="en-GB"/>
          </a:p>
        </p:txBody>
      </p:sp>
      <p:sp>
        <p:nvSpPr>
          <p:cNvPr id="6" name="Footer Placeholder 5">
            <a:extLst>
              <a:ext uri="{FF2B5EF4-FFF2-40B4-BE49-F238E27FC236}">
                <a16:creationId xmlns:a16="http://schemas.microsoft.com/office/drawing/2014/main" id="{FDBDB902-AE87-768F-9C82-8DAB586BA680}"/>
              </a:ext>
            </a:extLst>
          </p:cNvPr>
          <p:cNvSpPr>
            <a:spLocks noGrp="1"/>
          </p:cNvSpPr>
          <p:nvPr>
            <p:ph type="ftr" sz="quarter" idx="11"/>
          </p:nvPr>
        </p:nvSpPr>
        <p:spPr/>
        <p:txBody>
          <a:bodyPr/>
          <a:lstStyle/>
          <a:p>
            <a:r>
              <a:rPr lang="en-GB"/>
              <a:t>© Hodder and Stoughton Ltd</a:t>
            </a:r>
          </a:p>
        </p:txBody>
      </p:sp>
      <p:sp>
        <p:nvSpPr>
          <p:cNvPr id="7" name="Slide Number Placeholder 6">
            <a:extLst>
              <a:ext uri="{FF2B5EF4-FFF2-40B4-BE49-F238E27FC236}">
                <a16:creationId xmlns:a16="http://schemas.microsoft.com/office/drawing/2014/main" id="{2F98C245-171E-9A5D-E74D-DEBB386A5DAA}"/>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2414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09CB-3F74-1209-AA56-0EF5723419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76A2407-8AB9-4D1A-D654-42E7116C9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C84FB89-D2EB-1D3E-A2A6-8F60C6D84F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6BC1DC-8DC3-AD68-8518-1EAFE4B15698}"/>
              </a:ext>
            </a:extLst>
          </p:cNvPr>
          <p:cNvSpPr>
            <a:spLocks noGrp="1"/>
          </p:cNvSpPr>
          <p:nvPr>
            <p:ph type="dt" sz="half" idx="10"/>
          </p:nvPr>
        </p:nvSpPr>
        <p:spPr/>
        <p:txBody>
          <a:bodyPr/>
          <a:lstStyle/>
          <a:p>
            <a:r>
              <a:rPr lang="en-US"/>
              <a:t>Switched on Science second edition: Overview</a:t>
            </a:r>
            <a:endParaRPr lang="en-GB"/>
          </a:p>
        </p:txBody>
      </p:sp>
      <p:sp>
        <p:nvSpPr>
          <p:cNvPr id="6" name="Footer Placeholder 5">
            <a:extLst>
              <a:ext uri="{FF2B5EF4-FFF2-40B4-BE49-F238E27FC236}">
                <a16:creationId xmlns:a16="http://schemas.microsoft.com/office/drawing/2014/main" id="{0F62C26C-49C3-BDBD-5E4C-E44B9D892331}"/>
              </a:ext>
            </a:extLst>
          </p:cNvPr>
          <p:cNvSpPr>
            <a:spLocks noGrp="1"/>
          </p:cNvSpPr>
          <p:nvPr>
            <p:ph type="ftr" sz="quarter" idx="11"/>
          </p:nvPr>
        </p:nvSpPr>
        <p:spPr/>
        <p:txBody>
          <a:bodyPr/>
          <a:lstStyle/>
          <a:p>
            <a:r>
              <a:rPr lang="en-GB"/>
              <a:t>© Hodder and Stoughton Ltd</a:t>
            </a:r>
          </a:p>
        </p:txBody>
      </p:sp>
      <p:sp>
        <p:nvSpPr>
          <p:cNvPr id="7" name="Slide Number Placeholder 6">
            <a:extLst>
              <a:ext uri="{FF2B5EF4-FFF2-40B4-BE49-F238E27FC236}">
                <a16:creationId xmlns:a16="http://schemas.microsoft.com/office/drawing/2014/main" id="{B9CBD1A3-3B0B-92A4-2C21-43A184E9A779}"/>
              </a:ext>
            </a:extLst>
          </p:cNvPr>
          <p:cNvSpPr>
            <a:spLocks noGrp="1"/>
          </p:cNvSpPr>
          <p:nvPr>
            <p:ph type="sldNum" sz="quarter" idx="12"/>
          </p:nvPr>
        </p:nvSpPr>
        <p:spPr/>
        <p:txBody>
          <a:bodyPr/>
          <a:lstStyle/>
          <a:p>
            <a:fld id="{FC2C50A6-1074-4607-A0F9-061CBEB118DD}" type="slidenum">
              <a:rPr lang="en-GB" smtClean="0"/>
              <a:t>‹#›</a:t>
            </a:fld>
            <a:endParaRPr lang="en-GB"/>
          </a:p>
        </p:txBody>
      </p:sp>
    </p:spTree>
    <p:extLst>
      <p:ext uri="{BB962C8B-B14F-4D97-AF65-F5344CB8AC3E}">
        <p14:creationId xmlns:p14="http://schemas.microsoft.com/office/powerpoint/2010/main" val="190720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24E4A-7E3F-5282-AEF0-5E77B19DC9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1ADAE1B-57B7-07B2-5AA0-42F931CAEF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CF878-421D-856A-36DD-5810E9B857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Switched on Science second edition: Overview</a:t>
            </a:r>
            <a:endParaRPr lang="en-GB"/>
          </a:p>
        </p:txBody>
      </p:sp>
      <p:sp>
        <p:nvSpPr>
          <p:cNvPr id="5" name="Footer Placeholder 4">
            <a:extLst>
              <a:ext uri="{FF2B5EF4-FFF2-40B4-BE49-F238E27FC236}">
                <a16:creationId xmlns:a16="http://schemas.microsoft.com/office/drawing/2014/main" id="{F87528DA-DC85-CE76-ECF7-2A5E879FEE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 Hodder and Stoughton Ltd</a:t>
            </a:r>
          </a:p>
        </p:txBody>
      </p:sp>
      <p:sp>
        <p:nvSpPr>
          <p:cNvPr id="6" name="Slide Number Placeholder 5">
            <a:extLst>
              <a:ext uri="{FF2B5EF4-FFF2-40B4-BE49-F238E27FC236}">
                <a16:creationId xmlns:a16="http://schemas.microsoft.com/office/drawing/2014/main" id="{24F4BF63-4C7E-4DB0-6C42-F0EC6E7DBF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C50A6-1074-4607-A0F9-061CBEB118DD}" type="slidenum">
              <a:rPr lang="en-GB" smtClean="0"/>
              <a:t>‹#›</a:t>
            </a:fld>
            <a:endParaRPr lang="en-GB"/>
          </a:p>
        </p:txBody>
      </p:sp>
    </p:spTree>
    <p:extLst>
      <p:ext uri="{BB962C8B-B14F-4D97-AF65-F5344CB8AC3E}">
        <p14:creationId xmlns:p14="http://schemas.microsoft.com/office/powerpoint/2010/main" val="3783746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0CB35A-1595-B949-8D26-5AA343E92B55}"/>
              </a:ext>
            </a:extLst>
          </p:cNvPr>
          <p:cNvSpPr>
            <a:spLocks noGrp="1"/>
          </p:cNvSpPr>
          <p:nvPr>
            <p:ph type="dt" sz="half" idx="10"/>
          </p:nvPr>
        </p:nvSpPr>
        <p:spPr>
          <a:xfrm>
            <a:off x="1531721" y="6371535"/>
            <a:ext cx="2743200" cy="365125"/>
          </a:xfrm>
        </p:spPr>
        <p:txBody>
          <a:bodyPr/>
          <a:lstStyle/>
          <a:p>
            <a:r>
              <a:rPr lang="en-US"/>
              <a:t>Switched on Science second edition: Overview</a:t>
            </a:r>
            <a:endParaRPr lang="en-GB" dirty="0"/>
          </a:p>
        </p:txBody>
      </p:sp>
      <p:sp>
        <p:nvSpPr>
          <p:cNvPr id="3" name="Footer Placeholder 2">
            <a:extLst>
              <a:ext uri="{FF2B5EF4-FFF2-40B4-BE49-F238E27FC236}">
                <a16:creationId xmlns:a16="http://schemas.microsoft.com/office/drawing/2014/main" id="{E4815328-8711-D0A3-3688-1B6CCFC98B13}"/>
              </a:ext>
            </a:extLst>
          </p:cNvPr>
          <p:cNvSpPr>
            <a:spLocks noGrp="1"/>
          </p:cNvSpPr>
          <p:nvPr>
            <p:ph type="ftr" sz="quarter" idx="11"/>
          </p:nvPr>
        </p:nvSpPr>
        <p:spPr>
          <a:xfrm>
            <a:off x="4385360" y="6356350"/>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A37B0BC1-0F87-70BD-AE71-91B5B1F14FBD}"/>
              </a:ext>
            </a:extLst>
          </p:cNvPr>
          <p:cNvSpPr>
            <a:spLocks noGrp="1"/>
          </p:cNvSpPr>
          <p:nvPr>
            <p:ph type="sldNum" sz="quarter" idx="12"/>
          </p:nvPr>
        </p:nvSpPr>
        <p:spPr/>
        <p:txBody>
          <a:bodyPr/>
          <a:lstStyle/>
          <a:p>
            <a:fld id="{FC2C50A6-1074-4607-A0F9-061CBEB118DD}" type="slidenum">
              <a:rPr lang="en-GB" smtClean="0"/>
              <a:t>1</a:t>
            </a:fld>
            <a:endParaRPr lang="en-GB"/>
          </a:p>
        </p:txBody>
      </p:sp>
      <p:pic>
        <p:nvPicPr>
          <p:cNvPr id="5" name="docshape42">
            <a:extLst>
              <a:ext uri="{FF2B5EF4-FFF2-40B4-BE49-F238E27FC236}">
                <a16:creationId xmlns:a16="http://schemas.microsoft.com/office/drawing/2014/main" id="{D226A97A-FA7F-246F-D6FD-7C47B28A68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Table 9">
            <a:extLst>
              <a:ext uri="{FF2B5EF4-FFF2-40B4-BE49-F238E27FC236}">
                <a16:creationId xmlns:a16="http://schemas.microsoft.com/office/drawing/2014/main" id="{E617BDEB-87F7-7CDD-3445-764DD9D594E6}"/>
              </a:ext>
            </a:extLst>
          </p:cNvPr>
          <p:cNvGraphicFramePr>
            <a:graphicFrameLocks noGrp="1"/>
          </p:cNvGraphicFramePr>
          <p:nvPr>
            <p:extLst>
              <p:ext uri="{D42A27DB-BD31-4B8C-83A1-F6EECF244321}">
                <p14:modId xmlns:p14="http://schemas.microsoft.com/office/powerpoint/2010/main" val="3354347234"/>
              </p:ext>
            </p:extLst>
          </p:nvPr>
        </p:nvGraphicFramePr>
        <p:xfrm>
          <a:off x="1893463" y="784830"/>
          <a:ext cx="9868453" cy="5127527"/>
        </p:xfrm>
        <a:graphic>
          <a:graphicData uri="http://schemas.openxmlformats.org/drawingml/2006/table">
            <a:tbl>
              <a:tblPr firstRow="1" bandRow="1">
                <a:tableStyleId>{5940675A-B579-460E-94D1-54222C63F5DA}</a:tableStyleId>
              </a:tblPr>
              <a:tblGrid>
                <a:gridCol w="1005434">
                  <a:extLst>
                    <a:ext uri="{9D8B030D-6E8A-4147-A177-3AD203B41FA5}">
                      <a16:colId xmlns:a16="http://schemas.microsoft.com/office/drawing/2014/main" val="925290292"/>
                    </a:ext>
                  </a:extLst>
                </a:gridCol>
                <a:gridCol w="1672996">
                  <a:extLst>
                    <a:ext uri="{9D8B030D-6E8A-4147-A177-3AD203B41FA5}">
                      <a16:colId xmlns:a16="http://schemas.microsoft.com/office/drawing/2014/main" val="771539059"/>
                    </a:ext>
                  </a:extLst>
                </a:gridCol>
                <a:gridCol w="1578297">
                  <a:extLst>
                    <a:ext uri="{9D8B030D-6E8A-4147-A177-3AD203B41FA5}">
                      <a16:colId xmlns:a16="http://schemas.microsoft.com/office/drawing/2014/main" val="3929391332"/>
                    </a:ext>
                  </a:extLst>
                </a:gridCol>
                <a:gridCol w="3638035">
                  <a:extLst>
                    <a:ext uri="{9D8B030D-6E8A-4147-A177-3AD203B41FA5}">
                      <a16:colId xmlns:a16="http://schemas.microsoft.com/office/drawing/2014/main" val="1772062550"/>
                    </a:ext>
                  </a:extLst>
                </a:gridCol>
                <a:gridCol w="1973691">
                  <a:extLst>
                    <a:ext uri="{9D8B030D-6E8A-4147-A177-3AD203B41FA5}">
                      <a16:colId xmlns:a16="http://schemas.microsoft.com/office/drawing/2014/main" val="2868625059"/>
                    </a:ext>
                  </a:extLst>
                </a:gridCol>
              </a:tblGrid>
              <a:tr h="928347">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2085701462"/>
                  </a:ext>
                </a:extLst>
              </a:tr>
              <a:tr h="654598">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Who am I?</a:t>
                      </a:r>
                    </a:p>
                  </a:txBody>
                  <a:tcPr/>
                </a:tc>
                <a:tc>
                  <a:txBody>
                    <a:bodyPr/>
                    <a:lstStyle/>
                    <a:p>
                      <a:r>
                        <a:rPr lang="en-GB" sz="800" b="0" u="none" strike="noStrike" kern="1200" baseline="0" dirty="0">
                          <a:solidFill>
                            <a:schemeClr val="dk1"/>
                          </a:solidFill>
                          <a:latin typeface="Arial" panose="020B0604020202020204" pitchFamily="34" charset="0"/>
                          <a:cs typeface="Arial" panose="020B0604020202020204" pitchFamily="34" charset="0"/>
                        </a:rPr>
                        <a:t>1.1: My body </a:t>
                      </a:r>
                    </a:p>
                    <a:p>
                      <a:r>
                        <a:rPr lang="en-GB" sz="800" b="0" u="none" strike="noStrike" kern="1200" baseline="0" dirty="0">
                          <a:solidFill>
                            <a:schemeClr val="dk1"/>
                          </a:solidFill>
                          <a:latin typeface="Arial" panose="020B0604020202020204" pitchFamily="34" charset="0"/>
                          <a:cs typeface="Arial" panose="020B0604020202020204" pitchFamily="34" charset="0"/>
                        </a:rPr>
                        <a:t>1.2: My senses</a:t>
                      </a:r>
                      <a:endParaRPr lang="en-GB" sz="8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r>
                        <a:rPr lang="en-GB" sz="800" b="0" u="none" strike="noStrike" kern="1200" baseline="0" dirty="0">
                          <a:solidFill>
                            <a:schemeClr val="dk1"/>
                          </a:solidFill>
                          <a:latin typeface="Arial" panose="020B0604020202020204" pitchFamily="34" charset="0"/>
                          <a:cs typeface="Arial" panose="020B0604020202020204" pitchFamily="34" charset="0"/>
                        </a:rPr>
                        <a:t>In this topic, children will learn about the basic parts of the human body and explore their five senses using a wide range of activities, which can be spread over a half term and from which the teacher can choose where appropriate.</a:t>
                      </a:r>
                      <a:endParaRPr lang="en-GB" sz="800" dirty="0">
                        <a:latin typeface="Arial" panose="020B0604020202020204" pitchFamily="34" charset="0"/>
                        <a:cs typeface="Arial" panose="020B0604020202020204" pitchFamily="34" charset="0"/>
                      </a:endParaRPr>
                    </a:p>
                  </a:txBody>
                  <a:tcPr/>
                </a:tc>
                <a:tc rowSpan="2">
                  <a:txBody>
                    <a:bodyPr/>
                    <a:lstStyle/>
                    <a:p>
                      <a:r>
                        <a:rPr lang="en-GB" sz="800" b="0" u="none" strike="noStrike" kern="1200" baseline="0" dirty="0">
                          <a:solidFill>
                            <a:schemeClr val="dk1"/>
                          </a:solidFill>
                          <a:latin typeface="Arial" panose="020B0604020202020204" pitchFamily="34" charset="0"/>
                          <a:cs typeface="Arial" panose="020B0604020202020204" pitchFamily="34" charset="0"/>
                        </a:rPr>
                        <a:t>Animals, including humans</a:t>
                      </a:r>
                      <a:endParaRPr lang="en-GB" sz="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43974574"/>
                  </a:ext>
                </a:extLst>
              </a:tr>
              <a:tr h="537851">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Celebrations</a:t>
                      </a:r>
                    </a:p>
                  </a:txBody>
                  <a:tcPr/>
                </a:tc>
                <a:tc>
                  <a:txBody>
                    <a:bodyPr/>
                    <a:lstStyle/>
                    <a:p>
                      <a:r>
                        <a:rPr lang="en-GB" sz="800" dirty="0">
                          <a:latin typeface="Arial" panose="020B0604020202020204" pitchFamily="34" charset="0"/>
                          <a:cs typeface="Arial" panose="020B0604020202020204" pitchFamily="34" charset="0"/>
                        </a:rPr>
                        <a:t>2.1: Our celebration: light</a:t>
                      </a:r>
                    </a:p>
                    <a:p>
                      <a:r>
                        <a:rPr lang="en-GB" sz="800" dirty="0">
                          <a:latin typeface="Arial" panose="020B0604020202020204" pitchFamily="34" charset="0"/>
                          <a:cs typeface="Arial" panose="020B0604020202020204" pitchFamily="34" charset="0"/>
                        </a:rPr>
                        <a:t>2.2: Our celebration: music</a:t>
                      </a:r>
                    </a:p>
                    <a:p>
                      <a:r>
                        <a:rPr lang="en-GB" sz="800" dirty="0">
                          <a:latin typeface="Arial" panose="020B0604020202020204" pitchFamily="34" charset="0"/>
                          <a:cs typeface="Arial" panose="020B0604020202020204" pitchFamily="34" charset="0"/>
                        </a:rPr>
                        <a:t>2.3: Our celebration: food</a:t>
                      </a:r>
                    </a:p>
                  </a:txBody>
                  <a:tcPr/>
                </a:tc>
                <a:tc>
                  <a:txBody>
                    <a:bodyPr/>
                    <a:lstStyle/>
                    <a:p>
                      <a:r>
                        <a:rPr lang="en-GB" sz="800" dirty="0">
                          <a:latin typeface="Arial" panose="020B0604020202020204" pitchFamily="34" charset="0"/>
                          <a:cs typeface="Arial" panose="020B0604020202020204" pitchFamily="34" charset="0"/>
                        </a:rPr>
                        <a:t>This topic uses the theme of celebrations to explore a number of curriculum areas, including everyday materials, plants and light. There are a number of activities to choose from, all offering opportunities for cross-curricular work.</a:t>
                      </a:r>
                    </a:p>
                  </a:txBody>
                  <a:tcPr/>
                </a:tc>
                <a:tc vMerge="1">
                  <a:txBody>
                    <a:bodyPr/>
                    <a:lstStyle/>
                    <a:p>
                      <a:endParaRPr lang="en-GB" dirty="0"/>
                    </a:p>
                  </a:txBody>
                  <a:tcPr/>
                </a:tc>
                <a:extLst>
                  <a:ext uri="{0D108BD9-81ED-4DB2-BD59-A6C34878D82A}">
                    <a16:rowId xmlns:a16="http://schemas.microsoft.com/office/drawing/2014/main" val="982587375"/>
                  </a:ext>
                </a:extLst>
              </a:tr>
              <a:tr h="537851">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Polar places</a:t>
                      </a:r>
                    </a:p>
                  </a:txBody>
                  <a:tcPr/>
                </a:tc>
                <a:tc>
                  <a:txBody>
                    <a:bodyPr/>
                    <a:lstStyle/>
                    <a:p>
                      <a:r>
                        <a:rPr lang="en-GB" sz="800" dirty="0">
                          <a:latin typeface="Arial" panose="020B0604020202020204" pitchFamily="34" charset="0"/>
                          <a:cs typeface="Arial" panose="020B0604020202020204" pitchFamily="34" charset="0"/>
                        </a:rPr>
                        <a:t>3.1: The expedition</a:t>
                      </a:r>
                    </a:p>
                    <a:p>
                      <a:r>
                        <a:rPr lang="en-GB" sz="800" dirty="0">
                          <a:latin typeface="Arial" panose="020B0604020202020204" pitchFamily="34" charset="0"/>
                          <a:cs typeface="Arial" panose="020B0604020202020204" pitchFamily="34" charset="0"/>
                        </a:rPr>
                        <a:t>3.2: Polar animals</a:t>
                      </a:r>
                    </a:p>
                    <a:p>
                      <a:r>
                        <a:rPr lang="en-GB" sz="800" dirty="0">
                          <a:latin typeface="Arial" panose="020B0604020202020204" pitchFamily="34" charset="0"/>
                          <a:cs typeface="Arial" panose="020B0604020202020204" pitchFamily="34" charset="0"/>
                        </a:rPr>
                        <a:t>3.3: Food</a:t>
                      </a:r>
                    </a:p>
                  </a:txBody>
                  <a:tcPr/>
                </a:tc>
                <a:tc>
                  <a:txBody>
                    <a:bodyPr/>
                    <a:lstStyle/>
                    <a:p>
                      <a:r>
                        <a:rPr lang="en-GB" sz="800" dirty="0">
                          <a:latin typeface="Arial" panose="020B0604020202020204" pitchFamily="34" charset="0"/>
                          <a:cs typeface="Arial" panose="020B0604020202020204" pitchFamily="34" charset="0"/>
                        </a:rPr>
                        <a:t>In this topic, children plan an expedition to the polar regions, learning about the properties of different materials, and a range of living things in the polar</a:t>
                      </a:r>
                    </a:p>
                    <a:p>
                      <a:r>
                        <a:rPr lang="en-GB" sz="800" dirty="0">
                          <a:latin typeface="Arial" panose="020B0604020202020204" pitchFamily="34" charset="0"/>
                          <a:cs typeface="Arial" panose="020B0604020202020204" pitchFamily="34" charset="0"/>
                        </a:rPr>
                        <a:t>regions.</a:t>
                      </a:r>
                    </a:p>
                  </a:txBody>
                  <a:tcPr/>
                </a:tc>
                <a:tc>
                  <a:txBody>
                    <a:bodyPr/>
                    <a:lstStyle/>
                    <a:p>
                      <a:r>
                        <a:rPr lang="en-GB" sz="800" dirty="0">
                          <a:latin typeface="Arial" panose="020B0604020202020204" pitchFamily="34" charset="0"/>
                          <a:cs typeface="Arial" panose="020B0604020202020204" pitchFamily="34" charset="0"/>
                        </a:rPr>
                        <a:t>Animals, including humans;</a:t>
                      </a:r>
                    </a:p>
                    <a:p>
                      <a:r>
                        <a:rPr lang="en-GB" sz="800" dirty="0">
                          <a:latin typeface="Arial" panose="020B0604020202020204" pitchFamily="34" charset="0"/>
                          <a:cs typeface="Arial" panose="020B0604020202020204" pitchFamily="34" charset="0"/>
                        </a:rPr>
                        <a:t>Everyday materials</a:t>
                      </a:r>
                    </a:p>
                  </a:txBody>
                  <a:tcPr/>
                </a:tc>
                <a:extLst>
                  <a:ext uri="{0D108BD9-81ED-4DB2-BD59-A6C34878D82A}">
                    <a16:rowId xmlns:a16="http://schemas.microsoft.com/office/drawing/2014/main" val="1074606641"/>
                  </a:ext>
                </a:extLst>
              </a:tr>
              <a:tr h="537851">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Plants and animals where we live</a:t>
                      </a:r>
                    </a:p>
                  </a:txBody>
                  <a:tcPr/>
                </a:tc>
                <a:tc>
                  <a:txBody>
                    <a:bodyPr/>
                    <a:lstStyle/>
                    <a:p>
                      <a:r>
                        <a:rPr lang="en-GB" sz="800" dirty="0">
                          <a:latin typeface="Arial" panose="020B0604020202020204" pitchFamily="34" charset="0"/>
                          <a:cs typeface="Arial" panose="020B0604020202020204" pitchFamily="34" charset="0"/>
                        </a:rPr>
                        <a:t>4.1: Our local area</a:t>
                      </a:r>
                    </a:p>
                    <a:p>
                      <a:r>
                        <a:rPr lang="en-GB" sz="800" dirty="0">
                          <a:latin typeface="Arial" panose="020B0604020202020204" pitchFamily="34" charset="0"/>
                          <a:cs typeface="Arial" panose="020B0604020202020204" pitchFamily="34" charset="0"/>
                        </a:rPr>
                        <a:t>4.2: Birds and animals</a:t>
                      </a:r>
                    </a:p>
                  </a:txBody>
                  <a:tcPr/>
                </a:tc>
                <a:tc>
                  <a:txBody>
                    <a:bodyPr/>
                    <a:lstStyle/>
                    <a:p>
                      <a:r>
                        <a:rPr lang="en-GB" sz="800" dirty="0">
                          <a:latin typeface="Arial" panose="020B0604020202020204" pitchFamily="34" charset="0"/>
                          <a:cs typeface="Arial" panose="020B0604020202020204" pitchFamily="34" charset="0"/>
                        </a:rPr>
                        <a:t>In this topic, children explore their local environment (school grounds or local park) to find out about the plants and animals that live in their locality. Many of the activities could also be carried out in a local botanic garden or arboretum, which has a section on local plants. Children will learn to name and identify common wild and garden plants, including trees, so they are familiar with common names and able to use these in Year 2 and beyond. This topic can also be linked to the seasonal change activities.</a:t>
                      </a:r>
                    </a:p>
                  </a:txBody>
                  <a:tcPr/>
                </a:tc>
                <a:tc>
                  <a:txBody>
                    <a:bodyPr/>
                    <a:lstStyle/>
                    <a:p>
                      <a:r>
                        <a:rPr lang="en-GB" sz="800" dirty="0">
                          <a:latin typeface="Arial" panose="020B0604020202020204" pitchFamily="34" charset="0"/>
                          <a:cs typeface="Arial" panose="020B0604020202020204" pitchFamily="34" charset="0"/>
                        </a:rPr>
                        <a:t>Habitats</a:t>
                      </a:r>
                    </a:p>
                  </a:txBody>
                  <a:tcPr/>
                </a:tc>
                <a:extLst>
                  <a:ext uri="{0D108BD9-81ED-4DB2-BD59-A6C34878D82A}">
                    <a16:rowId xmlns:a16="http://schemas.microsoft.com/office/drawing/2014/main" val="3146019035"/>
                  </a:ext>
                </a:extLst>
              </a:tr>
              <a:tr h="537851">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On safari</a:t>
                      </a:r>
                    </a:p>
                  </a:txBody>
                  <a:tcPr/>
                </a:tc>
                <a:tc>
                  <a:txBody>
                    <a:bodyPr/>
                    <a:lstStyle/>
                    <a:p>
                      <a:r>
                        <a:rPr lang="en-GB" sz="800" dirty="0">
                          <a:latin typeface="Arial" panose="020B0604020202020204" pitchFamily="34" charset="0"/>
                          <a:cs typeface="Arial" panose="020B0604020202020204" pitchFamily="34" charset="0"/>
                        </a:rPr>
                        <a:t>5.1: Minibeasts, bugs or invertebrates?</a:t>
                      </a:r>
                    </a:p>
                    <a:p>
                      <a:r>
                        <a:rPr lang="en-GB" sz="800" dirty="0">
                          <a:latin typeface="Arial" panose="020B0604020202020204" pitchFamily="34" charset="0"/>
                          <a:cs typeface="Arial" panose="020B0604020202020204" pitchFamily="34" charset="0"/>
                        </a:rPr>
                        <a:t>5.2: Comparing ourselves and invertebrates</a:t>
                      </a:r>
                    </a:p>
                  </a:txBody>
                  <a:tcPr/>
                </a:tc>
                <a:tc>
                  <a:txBody>
                    <a:bodyPr/>
                    <a:lstStyle/>
                    <a:p>
                      <a:r>
                        <a:rPr lang="en-GB" sz="800" dirty="0">
                          <a:latin typeface="Arial" panose="020B0604020202020204" pitchFamily="34" charset="0"/>
                          <a:cs typeface="Arial" panose="020B0604020202020204" pitchFamily="34" charset="0"/>
                        </a:rPr>
                        <a:t>Children go on safari to explore invertebrates and other plants and animals in the local area. This topic could be completed in half a term, choosing activities relating to children’s experience and interests. It would be more appropriate carried out in the spring or summer months when there is a greater abundance of invertebrates for children to observe.</a:t>
                      </a:r>
                    </a:p>
                  </a:txBody>
                  <a:tcPr/>
                </a:tc>
                <a:tc>
                  <a:txBody>
                    <a:bodyPr/>
                    <a:lstStyle/>
                    <a:p>
                      <a:r>
                        <a:rPr lang="en-GB" sz="800" dirty="0">
                          <a:latin typeface="Arial" panose="020B0604020202020204" pitchFamily="34" charset="0"/>
                          <a:cs typeface="Arial" panose="020B0604020202020204" pitchFamily="34" charset="0"/>
                        </a:rPr>
                        <a:t>Plants, Animals, including</a:t>
                      </a:r>
                    </a:p>
                    <a:p>
                      <a:r>
                        <a:rPr lang="en-GB" sz="800" dirty="0">
                          <a:latin typeface="Arial" panose="020B0604020202020204" pitchFamily="34" charset="0"/>
                          <a:cs typeface="Arial" panose="020B0604020202020204" pitchFamily="34" charset="0"/>
                        </a:rPr>
                        <a:t>humans; Everyday materials</a:t>
                      </a:r>
                    </a:p>
                  </a:txBody>
                  <a:tcPr/>
                </a:tc>
                <a:extLst>
                  <a:ext uri="{0D108BD9-81ED-4DB2-BD59-A6C34878D82A}">
                    <a16:rowId xmlns:a16="http://schemas.microsoft.com/office/drawing/2014/main" val="2847545918"/>
                  </a:ext>
                </a:extLst>
              </a:tr>
              <a:tr h="537851">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Holiday</a:t>
                      </a:r>
                    </a:p>
                  </a:txBody>
                  <a:tcPr/>
                </a:tc>
                <a:tc>
                  <a:txBody>
                    <a:bodyPr/>
                    <a:lstStyle/>
                    <a:p>
                      <a:r>
                        <a:rPr lang="en-GB" sz="800" dirty="0">
                          <a:latin typeface="Arial" panose="020B0604020202020204" pitchFamily="34" charset="0"/>
                          <a:cs typeface="Arial" panose="020B0604020202020204" pitchFamily="34" charset="0"/>
                        </a:rPr>
                        <a:t>6.1: Get packed </a:t>
                      </a:r>
                    </a:p>
                    <a:p>
                      <a:r>
                        <a:rPr lang="en-GB" sz="800" dirty="0">
                          <a:latin typeface="Arial" panose="020B0604020202020204" pitchFamily="34" charset="0"/>
                          <a:cs typeface="Arial" panose="020B0604020202020204" pitchFamily="34" charset="0"/>
                        </a:rPr>
                        <a:t>6.2: By the seaside</a:t>
                      </a:r>
                    </a:p>
                    <a:p>
                      <a:r>
                        <a:rPr lang="en-GB" sz="800" dirty="0">
                          <a:latin typeface="Arial" panose="020B0604020202020204" pitchFamily="34" charset="0"/>
                          <a:cs typeface="Arial" panose="020B0604020202020204" pitchFamily="34" charset="0"/>
                        </a:rPr>
                        <a:t>6.3: Protect the environment</a:t>
                      </a:r>
                    </a:p>
                  </a:txBody>
                  <a:tcPr/>
                </a:tc>
                <a:tc>
                  <a:txBody>
                    <a:bodyPr/>
                    <a:lstStyle/>
                    <a:p>
                      <a:r>
                        <a:rPr lang="en-GB" sz="800" dirty="0">
                          <a:latin typeface="Arial" panose="020B0604020202020204" pitchFamily="34" charset="0"/>
                          <a:cs typeface="Arial" panose="020B0604020202020204" pitchFamily="34" charset="0"/>
                        </a:rPr>
                        <a:t>In this topic, children will plan what they need to pack for a holiday and explore the different animals they might encounter at the seaside and the human impact on the environment. You could begin by voting on where in the UK or the world children would like to visit on holiday and work with the most popular place, researching where it is, climate, food, etc. with children deciding what they would need to take.</a:t>
                      </a:r>
                    </a:p>
                  </a:txBody>
                  <a:tcPr/>
                </a:tc>
                <a:tc>
                  <a:txBody>
                    <a:bodyPr/>
                    <a:lstStyle/>
                    <a:p>
                      <a:r>
                        <a:rPr lang="en-GB" sz="800" dirty="0">
                          <a:latin typeface="Arial" panose="020B0604020202020204" pitchFamily="34" charset="0"/>
                          <a:cs typeface="Arial" panose="020B0604020202020204" pitchFamily="34" charset="0"/>
                        </a:rPr>
                        <a:t>Animals, including humans;</a:t>
                      </a:r>
                    </a:p>
                    <a:p>
                      <a:r>
                        <a:rPr lang="en-GB" sz="800" dirty="0">
                          <a:latin typeface="Arial" panose="020B0604020202020204" pitchFamily="34" charset="0"/>
                          <a:cs typeface="Arial" panose="020B0604020202020204" pitchFamily="34" charset="0"/>
                        </a:rPr>
                        <a:t>Everyday materials</a:t>
                      </a:r>
                    </a:p>
                  </a:txBody>
                  <a:tcPr/>
                </a:tc>
                <a:extLst>
                  <a:ext uri="{0D108BD9-81ED-4DB2-BD59-A6C34878D82A}">
                    <a16:rowId xmlns:a16="http://schemas.microsoft.com/office/drawing/2014/main" val="4015029912"/>
                  </a:ext>
                </a:extLst>
              </a:tr>
            </a:tbl>
          </a:graphicData>
        </a:graphic>
      </p:graphicFrame>
      <p:sp>
        <p:nvSpPr>
          <p:cNvPr id="10" name="TextBox 9">
            <a:extLst>
              <a:ext uri="{FF2B5EF4-FFF2-40B4-BE49-F238E27FC236}">
                <a16:creationId xmlns:a16="http://schemas.microsoft.com/office/drawing/2014/main" id="{DB4EAE37-0070-7BF4-6ACC-85D8C3E246A2}"/>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1</a:t>
            </a:r>
          </a:p>
        </p:txBody>
      </p:sp>
    </p:spTree>
    <p:extLst>
      <p:ext uri="{BB962C8B-B14F-4D97-AF65-F5344CB8AC3E}">
        <p14:creationId xmlns:p14="http://schemas.microsoft.com/office/powerpoint/2010/main" val="1066859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9B94B3-B510-5E75-C57A-7CD4556E650D}"/>
              </a:ext>
            </a:extLst>
          </p:cNvPr>
          <p:cNvSpPr>
            <a:spLocks noGrp="1"/>
          </p:cNvSpPr>
          <p:nvPr>
            <p:ph type="dt" sz="half" idx="10"/>
          </p:nvPr>
        </p:nvSpPr>
        <p:spPr>
          <a:xfrm>
            <a:off x="1678172" y="6356349"/>
            <a:ext cx="2743200" cy="365125"/>
          </a:xfrm>
        </p:spPr>
        <p:txBody>
          <a:bodyPr/>
          <a:lstStyle/>
          <a:p>
            <a:r>
              <a:rPr lang="en-US" dirty="0"/>
              <a:t>Switched on Science second edition: Overview</a:t>
            </a:r>
            <a:endParaRPr lang="en-GB" dirty="0"/>
          </a:p>
        </p:txBody>
      </p:sp>
      <p:sp>
        <p:nvSpPr>
          <p:cNvPr id="3" name="Footer Placeholder 2">
            <a:extLst>
              <a:ext uri="{FF2B5EF4-FFF2-40B4-BE49-F238E27FC236}">
                <a16:creationId xmlns:a16="http://schemas.microsoft.com/office/drawing/2014/main" id="{501D7870-36E9-F0B7-075D-F6B766261C1A}"/>
              </a:ext>
            </a:extLst>
          </p:cNvPr>
          <p:cNvSpPr>
            <a:spLocks noGrp="1"/>
          </p:cNvSpPr>
          <p:nvPr>
            <p:ph type="ftr" sz="quarter" idx="11"/>
          </p:nvPr>
        </p:nvSpPr>
        <p:spPr>
          <a:xfrm>
            <a:off x="4495800" y="6356349"/>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6CA23BCC-582A-F7E6-5CE9-5E0572D0BD51}"/>
              </a:ext>
            </a:extLst>
          </p:cNvPr>
          <p:cNvSpPr>
            <a:spLocks noGrp="1"/>
          </p:cNvSpPr>
          <p:nvPr>
            <p:ph type="sldNum" sz="quarter" idx="12"/>
          </p:nvPr>
        </p:nvSpPr>
        <p:spPr/>
        <p:txBody>
          <a:bodyPr/>
          <a:lstStyle/>
          <a:p>
            <a:fld id="{FC2C50A6-1074-4607-A0F9-061CBEB118DD}" type="slidenum">
              <a:rPr lang="en-GB" smtClean="0"/>
              <a:t>2</a:t>
            </a:fld>
            <a:endParaRPr lang="en-GB"/>
          </a:p>
        </p:txBody>
      </p:sp>
      <p:pic>
        <p:nvPicPr>
          <p:cNvPr id="5" name="docshape42">
            <a:extLst>
              <a:ext uri="{FF2B5EF4-FFF2-40B4-BE49-F238E27FC236}">
                <a16:creationId xmlns:a16="http://schemas.microsoft.com/office/drawing/2014/main" id="{1CB45ED0-C485-1DB1-4F5D-488AE6E9D09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79315C78-8A95-54D0-C27F-EA284B171DD2}"/>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2</a:t>
            </a:r>
          </a:p>
        </p:txBody>
      </p:sp>
      <p:graphicFrame>
        <p:nvGraphicFramePr>
          <p:cNvPr id="8" name="Table 8">
            <a:extLst>
              <a:ext uri="{FF2B5EF4-FFF2-40B4-BE49-F238E27FC236}">
                <a16:creationId xmlns:a16="http://schemas.microsoft.com/office/drawing/2014/main" id="{CAC4A8B1-B00A-4E75-844B-0D482011485D}"/>
              </a:ext>
            </a:extLst>
          </p:cNvPr>
          <p:cNvGraphicFramePr>
            <a:graphicFrameLocks noGrp="1"/>
          </p:cNvGraphicFramePr>
          <p:nvPr>
            <p:extLst>
              <p:ext uri="{D42A27DB-BD31-4B8C-83A1-F6EECF244321}">
                <p14:modId xmlns:p14="http://schemas.microsoft.com/office/powerpoint/2010/main" val="4245013754"/>
              </p:ext>
            </p:extLst>
          </p:nvPr>
        </p:nvGraphicFramePr>
        <p:xfrm>
          <a:off x="2031999" y="719666"/>
          <a:ext cx="9688225" cy="3539306"/>
        </p:xfrm>
        <a:graphic>
          <a:graphicData uri="http://schemas.openxmlformats.org/drawingml/2006/table">
            <a:tbl>
              <a:tblPr firstRow="1" bandRow="1">
                <a:tableStyleId>{5940675A-B579-460E-94D1-54222C63F5DA}</a:tableStyleId>
              </a:tblPr>
              <a:tblGrid>
                <a:gridCol w="902032">
                  <a:extLst>
                    <a:ext uri="{9D8B030D-6E8A-4147-A177-3AD203B41FA5}">
                      <a16:colId xmlns:a16="http://schemas.microsoft.com/office/drawing/2014/main" val="2397961342"/>
                    </a:ext>
                  </a:extLst>
                </a:gridCol>
                <a:gridCol w="1598212">
                  <a:extLst>
                    <a:ext uri="{9D8B030D-6E8A-4147-A177-3AD203B41FA5}">
                      <a16:colId xmlns:a16="http://schemas.microsoft.com/office/drawing/2014/main" val="2954953143"/>
                    </a:ext>
                  </a:extLst>
                </a:gridCol>
                <a:gridCol w="1701580">
                  <a:extLst>
                    <a:ext uri="{9D8B030D-6E8A-4147-A177-3AD203B41FA5}">
                      <a16:colId xmlns:a16="http://schemas.microsoft.com/office/drawing/2014/main" val="2338705090"/>
                    </a:ext>
                  </a:extLst>
                </a:gridCol>
                <a:gridCol w="3548756">
                  <a:extLst>
                    <a:ext uri="{9D8B030D-6E8A-4147-A177-3AD203B41FA5}">
                      <a16:colId xmlns:a16="http://schemas.microsoft.com/office/drawing/2014/main" val="1710643463"/>
                    </a:ext>
                  </a:extLst>
                </a:gridCol>
                <a:gridCol w="1937645">
                  <a:extLst>
                    <a:ext uri="{9D8B030D-6E8A-4147-A177-3AD203B41FA5}">
                      <a16:colId xmlns:a16="http://schemas.microsoft.com/office/drawing/2014/main" val="3998703574"/>
                    </a:ext>
                  </a:extLst>
                </a:gridCol>
              </a:tblGrid>
              <a:tr h="478080">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320462788"/>
                  </a:ext>
                </a:extLst>
              </a:tr>
              <a:tr h="559492">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Healthy Me</a:t>
                      </a:r>
                    </a:p>
                  </a:txBody>
                  <a:tcPr/>
                </a:tc>
                <a:tc>
                  <a:txBody>
                    <a:bodyPr/>
                    <a:lstStyle/>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1.1 Body and mind </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1.2 Healthy Choices </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1.3 Coughs and sneezes</a:t>
                      </a:r>
                    </a:p>
                  </a:txBody>
                  <a:tcPr/>
                </a:tc>
                <a:tc>
                  <a:txBody>
                    <a:bodyPr/>
                    <a:lstStyle/>
                    <a:p>
                      <a:r>
                        <a:rPr lang="en-GB" sz="800" dirty="0">
                          <a:latin typeface="Arial" panose="020B0604020202020204" pitchFamily="34" charset="0"/>
                          <a:cs typeface="Arial" panose="020B0604020202020204" pitchFamily="34" charset="0"/>
                        </a:rPr>
                        <a:t>In this topic, children explore the importance of exercise, diet and good hygiene, building on the Who am I? topic in Year 1.</a:t>
                      </a:r>
                    </a:p>
                  </a:txBody>
                  <a:tcPr/>
                </a:tc>
                <a:tc>
                  <a:txBody>
                    <a:bodyPr/>
                    <a:lstStyle/>
                    <a:p>
                      <a:r>
                        <a:rPr lang="en-GB" sz="800" kern="1200" dirty="0">
                          <a:solidFill>
                            <a:schemeClr val="tx1"/>
                          </a:solidFill>
                          <a:latin typeface="Arial" panose="020B0604020202020204" pitchFamily="34" charset="0"/>
                          <a:ea typeface="+mn-ea"/>
                          <a:cs typeface="Arial" panose="020B0604020202020204" pitchFamily="34" charset="0"/>
                        </a:rPr>
                        <a:t>Animals, including humans</a:t>
                      </a:r>
                    </a:p>
                    <a:p>
                      <a:endParaRPr lang="en-GB" sz="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0632150"/>
                  </a:ext>
                </a:extLst>
              </a:tr>
              <a:tr h="478080">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Materials Monster</a:t>
                      </a:r>
                    </a:p>
                  </a:txBody>
                  <a:tcPr/>
                </a:tc>
                <a:tc>
                  <a:txBody>
                    <a:bodyPr/>
                    <a:lstStyle/>
                    <a:p>
                      <a:r>
                        <a:rPr lang="en-GB" sz="800" dirty="0">
                          <a:latin typeface="Arial" panose="020B0604020202020204" pitchFamily="34" charset="0"/>
                          <a:cs typeface="Arial" panose="020B0604020202020204" pitchFamily="34" charset="0"/>
                        </a:rPr>
                        <a:t>2.1 Meet the Materials Monster </a:t>
                      </a:r>
                    </a:p>
                    <a:p>
                      <a:r>
                        <a:rPr lang="en-GB" sz="800" dirty="0">
                          <a:latin typeface="Arial" panose="020B0604020202020204" pitchFamily="34" charset="0"/>
                          <a:cs typeface="Arial" panose="020B0604020202020204" pitchFamily="34" charset="0"/>
                        </a:rPr>
                        <a:t>2.2 Working with materials</a:t>
                      </a:r>
                    </a:p>
                  </a:txBody>
                  <a:tcPr/>
                </a:tc>
                <a:tc>
                  <a:txBody>
                    <a:bodyPr/>
                    <a:lstStyle/>
                    <a:p>
                      <a:r>
                        <a:rPr lang="en-GB" sz="800" dirty="0">
                          <a:latin typeface="Arial" panose="020B0604020202020204" pitchFamily="34" charset="0"/>
                          <a:cs typeface="Arial" panose="020B0604020202020204" pitchFamily="34" charset="0"/>
                        </a:rPr>
                        <a:t>This topic explores the properties and uses of everyday materials, set in the context of meeting, talking to and feeding the Materials Monster.</a:t>
                      </a:r>
                    </a:p>
                  </a:txBody>
                  <a:tcPr/>
                </a:tc>
                <a:tc>
                  <a:txBody>
                    <a:bodyPr/>
                    <a:lstStyle/>
                    <a:p>
                      <a:r>
                        <a:rPr lang="en-GB" sz="800" dirty="0">
                          <a:latin typeface="Arial" panose="020B0604020202020204" pitchFamily="34" charset="0"/>
                          <a:cs typeface="Arial" panose="020B0604020202020204" pitchFamily="34" charset="0"/>
                        </a:rPr>
                        <a:t>Uses of everyday materials</a:t>
                      </a:r>
                    </a:p>
                  </a:txBody>
                  <a:tcPr/>
                </a:tc>
                <a:extLst>
                  <a:ext uri="{0D108BD9-81ED-4DB2-BD59-A6C34878D82A}">
                    <a16:rowId xmlns:a16="http://schemas.microsoft.com/office/drawing/2014/main" val="3617531002"/>
                  </a:ext>
                </a:extLst>
              </a:tr>
              <a:tr h="478080">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Squash, Bend, Twist and Stretch</a:t>
                      </a:r>
                    </a:p>
                  </a:txBody>
                  <a:tcPr/>
                </a:tc>
                <a:tc>
                  <a:txBody>
                    <a:bodyPr/>
                    <a:lstStyle/>
                    <a:p>
                      <a:r>
                        <a:rPr lang="en-GB" sz="800" dirty="0">
                          <a:latin typeface="Arial" panose="020B0604020202020204" pitchFamily="34" charset="0"/>
                          <a:cs typeface="Arial" panose="020B0604020202020204" pitchFamily="34" charset="0"/>
                        </a:rPr>
                        <a:t>3.1: Squash, squeeze, bend and twist!</a:t>
                      </a:r>
                    </a:p>
                  </a:txBody>
                  <a:tcPr/>
                </a:tc>
                <a:tc>
                  <a:txBody>
                    <a:bodyPr/>
                    <a:lstStyle/>
                    <a:p>
                      <a:r>
                        <a:rPr lang="en-GB" sz="800" dirty="0">
                          <a:latin typeface="Arial" panose="020B0604020202020204" pitchFamily="34" charset="0"/>
                          <a:cs typeface="Arial" panose="020B0604020202020204" pitchFamily="34" charset="0"/>
                        </a:rPr>
                        <a:t>In this topic, children explore how the shapes of objects can be changed by squashing, bending, twisting and stretching. In doing this they raise questions, perform simple tests, and gather and record data.</a:t>
                      </a:r>
                    </a:p>
                  </a:txBody>
                  <a:tcPr/>
                </a:tc>
                <a:tc>
                  <a:txBody>
                    <a:bodyPr/>
                    <a:lstStyle/>
                    <a:p>
                      <a:endParaRPr lang="en-GB" sz="8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93392765"/>
                  </a:ext>
                </a:extLst>
              </a:tr>
              <a:tr h="589414">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Our Local Environment</a:t>
                      </a:r>
                    </a:p>
                  </a:txBody>
                  <a:tcPr/>
                </a:tc>
                <a:tc>
                  <a:txBody>
                    <a:bodyPr/>
                    <a:lstStyle/>
                    <a:p>
                      <a:r>
                        <a:rPr lang="en-GB" sz="800" dirty="0">
                          <a:latin typeface="Arial" panose="020B0604020202020204" pitchFamily="34" charset="0"/>
                          <a:cs typeface="Arial" panose="020B0604020202020204" pitchFamily="34" charset="0"/>
                        </a:rPr>
                        <a:t>4.1 Living things </a:t>
                      </a:r>
                    </a:p>
                    <a:p>
                      <a:r>
                        <a:rPr lang="en-GB" sz="800" dirty="0">
                          <a:latin typeface="Arial" panose="020B0604020202020204" pitchFamily="34" charset="0"/>
                          <a:cs typeface="Arial" panose="020B0604020202020204" pitchFamily="34" charset="0"/>
                        </a:rPr>
                        <a:t>4.2 Habitats </a:t>
                      </a:r>
                    </a:p>
                    <a:p>
                      <a:r>
                        <a:rPr lang="en-GB" sz="800" dirty="0">
                          <a:latin typeface="Arial" panose="020B0604020202020204" pitchFamily="34" charset="0"/>
                          <a:cs typeface="Arial" panose="020B0604020202020204" pitchFamily="34" charset="0"/>
                        </a:rPr>
                        <a:t>4.3 Food chains</a:t>
                      </a:r>
                    </a:p>
                  </a:txBody>
                  <a:tcPr/>
                </a:tc>
                <a:tc>
                  <a:txBody>
                    <a:bodyPr/>
                    <a:lstStyle/>
                    <a:p>
                      <a:r>
                        <a:rPr lang="en-GB" sz="800" dirty="0">
                          <a:latin typeface="Arial" panose="020B0604020202020204" pitchFamily="34" charset="0"/>
                          <a:cs typeface="Arial" panose="020B0604020202020204" pitchFamily="34" charset="0"/>
                        </a:rPr>
                        <a:t>This topic brings together the study of living things, habitats and growing plants and is strongly focused on outdoor learning and investigations.</a:t>
                      </a:r>
                    </a:p>
                  </a:txBody>
                  <a:tcPr/>
                </a:tc>
                <a:tc>
                  <a:txBody>
                    <a:bodyPr/>
                    <a:lstStyle/>
                    <a:p>
                      <a:r>
                        <a:rPr lang="en-GB" sz="800" dirty="0">
                          <a:latin typeface="Arial" panose="020B0604020202020204" pitchFamily="34" charset="0"/>
                          <a:cs typeface="Arial" panose="020B0604020202020204" pitchFamily="34" charset="0"/>
                        </a:rPr>
                        <a:t>Living Things and their Habitats, Plants</a:t>
                      </a:r>
                    </a:p>
                  </a:txBody>
                  <a:tcPr/>
                </a:tc>
                <a:extLst>
                  <a:ext uri="{0D108BD9-81ED-4DB2-BD59-A6C34878D82A}">
                    <a16:rowId xmlns:a16="http://schemas.microsoft.com/office/drawing/2014/main" val="244757479"/>
                  </a:ext>
                </a:extLst>
              </a:tr>
              <a:tr h="478080">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Young Gardeners</a:t>
                      </a:r>
                    </a:p>
                  </a:txBody>
                  <a:tcPr/>
                </a:tc>
                <a:tc>
                  <a:txBody>
                    <a:bodyPr/>
                    <a:lstStyle/>
                    <a:p>
                      <a:r>
                        <a:rPr lang="en-GB" sz="800" dirty="0">
                          <a:latin typeface="Arial" panose="020B0604020202020204" pitchFamily="34" charset="0"/>
                          <a:cs typeface="Arial" panose="020B0604020202020204" pitchFamily="34" charset="0"/>
                        </a:rPr>
                        <a:t>5.1 Young gardeners</a:t>
                      </a:r>
                    </a:p>
                  </a:txBody>
                  <a:tcPr/>
                </a:tc>
                <a:tc>
                  <a:txBody>
                    <a:bodyPr/>
                    <a:lstStyle/>
                    <a:p>
                      <a:r>
                        <a:rPr lang="en-GB" sz="800" dirty="0">
                          <a:latin typeface="Arial" panose="020B0604020202020204" pitchFamily="34" charset="0"/>
                          <a:cs typeface="Arial" panose="020B0604020202020204" pitchFamily="34" charset="0"/>
                        </a:rPr>
                        <a:t>This topic brings together the study of living things and habitats and is strongly focused on outdoor learning and investigations.</a:t>
                      </a:r>
                    </a:p>
                  </a:txBody>
                  <a:tcPr/>
                </a:tc>
                <a:tc>
                  <a:txBody>
                    <a:bodyPr/>
                    <a:lstStyle/>
                    <a:p>
                      <a:r>
                        <a:rPr lang="en-GB" sz="800" dirty="0">
                          <a:latin typeface="Arial" panose="020B0604020202020204" pitchFamily="34" charset="0"/>
                          <a:cs typeface="Arial" panose="020B0604020202020204" pitchFamily="34" charset="0"/>
                        </a:rPr>
                        <a:t>Plants and animals where we live, How does your garden grow, Circle of Life, Classifying Living Things</a:t>
                      </a:r>
                    </a:p>
                  </a:txBody>
                  <a:tcPr/>
                </a:tc>
                <a:extLst>
                  <a:ext uri="{0D108BD9-81ED-4DB2-BD59-A6C34878D82A}">
                    <a16:rowId xmlns:a16="http://schemas.microsoft.com/office/drawing/2014/main" val="529837847"/>
                  </a:ext>
                </a:extLst>
              </a:tr>
              <a:tr h="478080">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Little </a:t>
                      </a:r>
                      <a:r>
                        <a:rPr lang="en-GB" sz="800" dirty="0" err="1">
                          <a:latin typeface="Arial" panose="020B0604020202020204" pitchFamily="34" charset="0"/>
                          <a:cs typeface="Arial" panose="020B0604020202020204" pitchFamily="34" charset="0"/>
                        </a:rPr>
                        <a:t>Masterchefs</a:t>
                      </a: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6.1 Become a MasterChef</a:t>
                      </a:r>
                    </a:p>
                    <a:p>
                      <a:r>
                        <a:rPr lang="en-GB" sz="800" dirty="0">
                          <a:latin typeface="Arial" panose="020B0604020202020204" pitchFamily="34" charset="0"/>
                          <a:cs typeface="Arial" panose="020B0604020202020204" pitchFamily="34" charset="0"/>
                        </a:rPr>
                        <a:t>6.2 Let’s get cooking!</a:t>
                      </a:r>
                    </a:p>
                  </a:txBody>
                  <a:tcPr/>
                </a:tc>
                <a:tc>
                  <a:txBody>
                    <a:bodyPr/>
                    <a:lstStyle/>
                    <a:p>
                      <a:r>
                        <a:rPr lang="en-GB" sz="800" dirty="0">
                          <a:latin typeface="Arial" panose="020B0604020202020204" pitchFamily="34" charset="0"/>
                          <a:cs typeface="Arial" panose="020B0604020202020204" pitchFamily="34" charset="0"/>
                        </a:rPr>
                        <a:t>This topic explores food, including making healthy food choices and cooking various different foods.</a:t>
                      </a:r>
                    </a:p>
                  </a:txBody>
                  <a:tcPr/>
                </a:tc>
                <a:tc>
                  <a:txBody>
                    <a:bodyPr/>
                    <a:lstStyle/>
                    <a:p>
                      <a:r>
                        <a:rPr lang="en-GB" sz="800" dirty="0">
                          <a:latin typeface="Arial" panose="020B0604020202020204" pitchFamily="34" charset="0"/>
                          <a:cs typeface="Arial" panose="020B0604020202020204" pitchFamily="34" charset="0"/>
                        </a:rPr>
                        <a:t>Animals, including humans</a:t>
                      </a:r>
                    </a:p>
                  </a:txBody>
                  <a:tcPr/>
                </a:tc>
                <a:extLst>
                  <a:ext uri="{0D108BD9-81ED-4DB2-BD59-A6C34878D82A}">
                    <a16:rowId xmlns:a16="http://schemas.microsoft.com/office/drawing/2014/main" val="262856715"/>
                  </a:ext>
                </a:extLst>
              </a:tr>
            </a:tbl>
          </a:graphicData>
        </a:graphic>
      </p:graphicFrame>
    </p:spTree>
    <p:extLst>
      <p:ext uri="{BB962C8B-B14F-4D97-AF65-F5344CB8AC3E}">
        <p14:creationId xmlns:p14="http://schemas.microsoft.com/office/powerpoint/2010/main" val="2260670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5E5FF"/>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DC17E8-A487-F6D9-623B-D1C67BD69A59}"/>
              </a:ext>
            </a:extLst>
          </p:cNvPr>
          <p:cNvSpPr>
            <a:spLocks noGrp="1"/>
          </p:cNvSpPr>
          <p:nvPr>
            <p:ph type="dt" sz="half" idx="10"/>
          </p:nvPr>
        </p:nvSpPr>
        <p:spPr>
          <a:xfrm>
            <a:off x="1531721" y="6356350"/>
            <a:ext cx="2743200" cy="365125"/>
          </a:xfrm>
        </p:spPr>
        <p:txBody>
          <a:bodyPr/>
          <a:lstStyle/>
          <a:p>
            <a:r>
              <a:rPr lang="en-US"/>
              <a:t>Switched on Science second edition: Overview</a:t>
            </a:r>
            <a:endParaRPr lang="en-GB"/>
          </a:p>
        </p:txBody>
      </p:sp>
      <p:sp>
        <p:nvSpPr>
          <p:cNvPr id="3" name="Footer Placeholder 2">
            <a:extLst>
              <a:ext uri="{FF2B5EF4-FFF2-40B4-BE49-F238E27FC236}">
                <a16:creationId xmlns:a16="http://schemas.microsoft.com/office/drawing/2014/main" id="{AB5A4AAF-3CFF-80E6-283B-0EBEBF6FAAA6}"/>
              </a:ext>
            </a:extLst>
          </p:cNvPr>
          <p:cNvSpPr>
            <a:spLocks noGrp="1"/>
          </p:cNvSpPr>
          <p:nvPr>
            <p:ph type="ftr" sz="quarter" idx="11"/>
          </p:nvPr>
        </p:nvSpPr>
        <p:spPr>
          <a:xfrm>
            <a:off x="4274921" y="6356350"/>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3DD1C96E-1992-C191-D4B7-4960DF7301F8}"/>
              </a:ext>
            </a:extLst>
          </p:cNvPr>
          <p:cNvSpPr>
            <a:spLocks noGrp="1"/>
          </p:cNvSpPr>
          <p:nvPr>
            <p:ph type="sldNum" sz="quarter" idx="12"/>
          </p:nvPr>
        </p:nvSpPr>
        <p:spPr/>
        <p:txBody>
          <a:bodyPr/>
          <a:lstStyle/>
          <a:p>
            <a:fld id="{FC2C50A6-1074-4607-A0F9-061CBEB118DD}" type="slidenum">
              <a:rPr lang="en-GB" smtClean="0"/>
              <a:t>3</a:t>
            </a:fld>
            <a:endParaRPr lang="en-GB"/>
          </a:p>
        </p:txBody>
      </p:sp>
      <p:pic>
        <p:nvPicPr>
          <p:cNvPr id="5" name="docshape42">
            <a:extLst>
              <a:ext uri="{FF2B5EF4-FFF2-40B4-BE49-F238E27FC236}">
                <a16:creationId xmlns:a16="http://schemas.microsoft.com/office/drawing/2014/main" id="{15A33EA3-4134-F91F-050D-4FAB29F3E4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495DBE3-D335-46FF-A8BD-3FCCAB4B14E1}"/>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3</a:t>
            </a:r>
          </a:p>
        </p:txBody>
      </p:sp>
      <p:graphicFrame>
        <p:nvGraphicFramePr>
          <p:cNvPr id="7" name="Table 8">
            <a:extLst>
              <a:ext uri="{FF2B5EF4-FFF2-40B4-BE49-F238E27FC236}">
                <a16:creationId xmlns:a16="http://schemas.microsoft.com/office/drawing/2014/main" id="{6521ED7B-873D-3713-A63C-49306070707F}"/>
              </a:ext>
            </a:extLst>
          </p:cNvPr>
          <p:cNvGraphicFramePr>
            <a:graphicFrameLocks noGrp="1"/>
          </p:cNvGraphicFramePr>
          <p:nvPr>
            <p:extLst>
              <p:ext uri="{D42A27DB-BD31-4B8C-83A1-F6EECF244321}">
                <p14:modId xmlns:p14="http://schemas.microsoft.com/office/powerpoint/2010/main" val="1696282789"/>
              </p:ext>
            </p:extLst>
          </p:nvPr>
        </p:nvGraphicFramePr>
        <p:xfrm>
          <a:off x="2031999" y="719666"/>
          <a:ext cx="9688225" cy="3741386"/>
        </p:xfrm>
        <a:graphic>
          <a:graphicData uri="http://schemas.openxmlformats.org/drawingml/2006/table">
            <a:tbl>
              <a:tblPr firstRow="1" bandRow="1">
                <a:tableStyleId>{5940675A-B579-460E-94D1-54222C63F5DA}</a:tableStyleId>
              </a:tblPr>
              <a:tblGrid>
                <a:gridCol w="902032">
                  <a:extLst>
                    <a:ext uri="{9D8B030D-6E8A-4147-A177-3AD203B41FA5}">
                      <a16:colId xmlns:a16="http://schemas.microsoft.com/office/drawing/2014/main" val="2397961342"/>
                    </a:ext>
                  </a:extLst>
                </a:gridCol>
                <a:gridCol w="1598212">
                  <a:extLst>
                    <a:ext uri="{9D8B030D-6E8A-4147-A177-3AD203B41FA5}">
                      <a16:colId xmlns:a16="http://schemas.microsoft.com/office/drawing/2014/main" val="2954953143"/>
                    </a:ext>
                  </a:extLst>
                </a:gridCol>
                <a:gridCol w="1701580">
                  <a:extLst>
                    <a:ext uri="{9D8B030D-6E8A-4147-A177-3AD203B41FA5}">
                      <a16:colId xmlns:a16="http://schemas.microsoft.com/office/drawing/2014/main" val="2338705090"/>
                    </a:ext>
                  </a:extLst>
                </a:gridCol>
                <a:gridCol w="3548756">
                  <a:extLst>
                    <a:ext uri="{9D8B030D-6E8A-4147-A177-3AD203B41FA5}">
                      <a16:colId xmlns:a16="http://schemas.microsoft.com/office/drawing/2014/main" val="1710643463"/>
                    </a:ext>
                  </a:extLst>
                </a:gridCol>
                <a:gridCol w="1937645">
                  <a:extLst>
                    <a:ext uri="{9D8B030D-6E8A-4147-A177-3AD203B41FA5}">
                      <a16:colId xmlns:a16="http://schemas.microsoft.com/office/drawing/2014/main" val="3998703574"/>
                    </a:ext>
                  </a:extLst>
                </a:gridCol>
              </a:tblGrid>
              <a:tr h="478080">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320462788"/>
                  </a:ext>
                </a:extLst>
              </a:tr>
              <a:tr h="559492">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Rocks, soils and fossils</a:t>
                      </a:r>
                    </a:p>
                  </a:txBody>
                  <a:tcPr/>
                </a:tc>
                <a:tc>
                  <a:txBody>
                    <a:bodyPr/>
                    <a:lstStyle/>
                    <a:p>
                      <a:r>
                        <a:rPr lang="fr-FR" sz="800" b="0" i="0" u="none" strike="noStrike" kern="1200" baseline="0" dirty="0">
                          <a:solidFill>
                            <a:schemeClr val="dk1"/>
                          </a:solidFill>
                          <a:latin typeface="Arial" panose="020B0604020202020204" pitchFamily="34" charset="0"/>
                          <a:ea typeface="+mn-ea"/>
                          <a:cs typeface="Arial" panose="020B0604020202020204" pitchFamily="34" charset="0"/>
                        </a:rPr>
                        <a:t>1.1: Rocks</a:t>
                      </a:r>
                    </a:p>
                    <a:p>
                      <a:r>
                        <a:rPr lang="fr-FR" sz="800" b="0" i="0" u="none" strike="noStrike" kern="1200" baseline="0" dirty="0">
                          <a:solidFill>
                            <a:schemeClr val="dk1"/>
                          </a:solidFill>
                          <a:latin typeface="Arial" panose="020B0604020202020204" pitchFamily="34" charset="0"/>
                          <a:ea typeface="+mn-ea"/>
                          <a:cs typeface="Arial" panose="020B0604020202020204" pitchFamily="34" charset="0"/>
                        </a:rPr>
                        <a:t>1.2: </a:t>
                      </a:r>
                      <a:r>
                        <a:rPr lang="fr-FR" sz="800" b="0" i="0" u="none" strike="noStrike" kern="1200" baseline="0" dirty="0" err="1">
                          <a:solidFill>
                            <a:schemeClr val="dk1"/>
                          </a:solidFill>
                          <a:latin typeface="Arial" panose="020B0604020202020204" pitchFamily="34" charset="0"/>
                          <a:ea typeface="+mn-ea"/>
                          <a:cs typeface="Arial" panose="020B0604020202020204" pitchFamily="34" charset="0"/>
                        </a:rPr>
                        <a:t>Soils</a:t>
                      </a:r>
                      <a:endParaRPr lang="fr-FR" sz="800" b="0" i="0" u="none" strike="noStrike" kern="1200" baseline="0" dirty="0">
                        <a:solidFill>
                          <a:schemeClr val="dk1"/>
                        </a:solidFill>
                        <a:latin typeface="Arial" panose="020B0604020202020204" pitchFamily="34" charset="0"/>
                        <a:ea typeface="+mn-ea"/>
                        <a:cs typeface="Arial" panose="020B0604020202020204" pitchFamily="34" charset="0"/>
                      </a:endParaRPr>
                    </a:p>
                    <a:p>
                      <a:r>
                        <a:rPr lang="fr-FR" sz="800" b="0" i="0" u="none" strike="noStrike" kern="1200" baseline="0" dirty="0">
                          <a:solidFill>
                            <a:schemeClr val="dk1"/>
                          </a:solidFill>
                          <a:latin typeface="Arial" panose="020B0604020202020204" pitchFamily="34" charset="0"/>
                          <a:ea typeface="+mn-ea"/>
                          <a:cs typeface="Arial" panose="020B0604020202020204" pitchFamily="34" charset="0"/>
                        </a:rPr>
                        <a:t>1.3: </a:t>
                      </a:r>
                      <a:r>
                        <a:rPr lang="fr-FR" sz="800" b="0" i="0" u="none" strike="noStrike" kern="1200" baseline="0" dirty="0" err="1">
                          <a:solidFill>
                            <a:schemeClr val="dk1"/>
                          </a:solidFill>
                          <a:latin typeface="Arial" panose="020B0604020202020204" pitchFamily="34" charset="0"/>
                          <a:ea typeface="+mn-ea"/>
                          <a:cs typeface="Arial" panose="020B0604020202020204" pitchFamily="34" charset="0"/>
                        </a:rPr>
                        <a:t>Fossils</a:t>
                      </a:r>
                      <a:endParaRPr lang="en-GB" sz="8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In this topic children work scientifically on a variety of quick investigations and longer tasks to learn about rocks. This topic covers the properties and uses of rocks, the rock family, soils and finally fossils.</a:t>
                      </a:r>
                    </a:p>
                  </a:txBody>
                  <a:tcPr/>
                </a:tc>
                <a:tc>
                  <a:txBody>
                    <a:bodyPr/>
                    <a:lstStyle/>
                    <a:p>
                      <a:r>
                        <a:rPr lang="en-GB" sz="800" dirty="0">
                          <a:latin typeface="Arial" panose="020B0604020202020204" pitchFamily="34" charset="0"/>
                          <a:cs typeface="Arial" panose="020B0604020202020204" pitchFamily="34" charset="0"/>
                        </a:rPr>
                        <a:t>Rocks</a:t>
                      </a:r>
                    </a:p>
                  </a:txBody>
                  <a:tcPr/>
                </a:tc>
                <a:extLst>
                  <a:ext uri="{0D108BD9-81ED-4DB2-BD59-A6C34878D82A}">
                    <a16:rowId xmlns:a16="http://schemas.microsoft.com/office/drawing/2014/main" val="350632150"/>
                  </a:ext>
                </a:extLst>
              </a:tr>
              <a:tr h="478080">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Food and our bodies</a:t>
                      </a:r>
                    </a:p>
                  </a:txBody>
                  <a:tcPr/>
                </a:tc>
                <a:tc>
                  <a:txBody>
                    <a:bodyPr/>
                    <a:lstStyle/>
                    <a:p>
                      <a:r>
                        <a:rPr lang="en-GB" sz="800" dirty="0">
                          <a:latin typeface="Arial" panose="020B0604020202020204" pitchFamily="34" charset="0"/>
                          <a:cs typeface="Arial" panose="020B0604020202020204" pitchFamily="34" charset="0"/>
                        </a:rPr>
                        <a:t>2.1: Food for thought</a:t>
                      </a:r>
                    </a:p>
                    <a:p>
                      <a:r>
                        <a:rPr lang="en-GB" sz="800" dirty="0">
                          <a:latin typeface="Arial" panose="020B0604020202020204" pitchFamily="34" charset="0"/>
                          <a:cs typeface="Arial" panose="020B0604020202020204" pitchFamily="34" charset="0"/>
                        </a:rPr>
                        <a:t>2.2: Bones and skeletons</a:t>
                      </a:r>
                    </a:p>
                    <a:p>
                      <a:r>
                        <a:rPr lang="en-GB" sz="800" dirty="0">
                          <a:latin typeface="Arial" panose="020B0604020202020204" pitchFamily="34" charset="0"/>
                          <a:cs typeface="Arial" panose="020B0604020202020204" pitchFamily="34" charset="0"/>
                        </a:rPr>
                        <a:t>2.3: Protecting our bones</a:t>
                      </a:r>
                    </a:p>
                    <a:p>
                      <a:r>
                        <a:rPr lang="en-GB" sz="800" dirty="0">
                          <a:latin typeface="Arial" panose="020B0604020202020204" pitchFamily="34" charset="0"/>
                          <a:cs typeface="Arial" panose="020B0604020202020204" pitchFamily="34" charset="0"/>
                        </a:rPr>
                        <a:t>2.4: Muscles and joints</a:t>
                      </a:r>
                    </a:p>
                  </a:txBody>
                  <a:tcPr/>
                </a:tc>
                <a:tc>
                  <a:txBody>
                    <a:bodyPr/>
                    <a:lstStyle/>
                    <a:p>
                      <a:r>
                        <a:rPr lang="en-GB" sz="800" dirty="0">
                          <a:latin typeface="Arial" panose="020B0604020202020204" pitchFamily="34" charset="0"/>
                          <a:cs typeface="Arial" panose="020B0604020202020204" pitchFamily="34" charset="0"/>
                        </a:rPr>
                        <a:t>Children work scientifically on a variety of quick challenges and longer tasks to learn about food and their bodies. This topic looks at where animals get food from and why it is important, as skeletons, muscles and joints.</a:t>
                      </a:r>
                    </a:p>
                  </a:txBody>
                  <a:tcPr/>
                </a:tc>
                <a:tc>
                  <a:txBody>
                    <a:bodyPr/>
                    <a:lstStyle/>
                    <a:p>
                      <a:r>
                        <a:rPr lang="en-GB" sz="800" dirty="0">
                          <a:latin typeface="Arial" panose="020B0604020202020204" pitchFamily="34" charset="0"/>
                          <a:cs typeface="Arial" panose="020B0604020202020204" pitchFamily="34" charset="0"/>
                        </a:rPr>
                        <a:t>Animals, including humans</a:t>
                      </a:r>
                    </a:p>
                  </a:txBody>
                  <a:tcPr/>
                </a:tc>
                <a:extLst>
                  <a:ext uri="{0D108BD9-81ED-4DB2-BD59-A6C34878D82A}">
                    <a16:rowId xmlns:a16="http://schemas.microsoft.com/office/drawing/2014/main" val="3617531002"/>
                  </a:ext>
                </a:extLst>
              </a:tr>
              <a:tr h="478080">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Light and shadows</a:t>
                      </a:r>
                    </a:p>
                  </a:txBody>
                  <a:tcPr/>
                </a:tc>
                <a:tc>
                  <a:txBody>
                    <a:bodyPr/>
                    <a:lstStyle/>
                    <a:p>
                      <a:r>
                        <a:rPr lang="en-GB" sz="800" dirty="0">
                          <a:latin typeface="Arial" panose="020B0604020202020204" pitchFamily="34" charset="0"/>
                          <a:cs typeface="Arial" panose="020B0604020202020204" pitchFamily="34" charset="0"/>
                        </a:rPr>
                        <a:t>3.1: Light and reflections</a:t>
                      </a:r>
                    </a:p>
                    <a:p>
                      <a:r>
                        <a:rPr lang="en-GB" sz="800" dirty="0">
                          <a:latin typeface="Arial" panose="020B0604020202020204" pitchFamily="34" charset="0"/>
                          <a:cs typeface="Arial" panose="020B0604020202020204" pitchFamily="34" charset="0"/>
                        </a:rPr>
                        <a:t>3.2: Making shadows</a:t>
                      </a:r>
                    </a:p>
                  </a:txBody>
                  <a:tcPr/>
                </a:tc>
                <a:tc>
                  <a:txBody>
                    <a:bodyPr/>
                    <a:lstStyle/>
                    <a:p>
                      <a:r>
                        <a:rPr lang="en-GB" sz="800" dirty="0">
                          <a:latin typeface="Arial" panose="020B0604020202020204" pitchFamily="34" charset="0"/>
                          <a:cs typeface="Arial" panose="020B0604020202020204" pitchFamily="34" charset="0"/>
                        </a:rPr>
                        <a:t>Children work scientifically on a variety of quick challenges and longer tasks to learn about the wonders of light, including reflections and shadows.</a:t>
                      </a:r>
                    </a:p>
                  </a:txBody>
                  <a:tcPr/>
                </a:tc>
                <a:tc>
                  <a:txBody>
                    <a:bodyPr/>
                    <a:lstStyle/>
                    <a:p>
                      <a:r>
                        <a:rPr lang="en-GB" sz="800" dirty="0">
                          <a:latin typeface="Arial" panose="020B0604020202020204" pitchFamily="34" charset="0"/>
                          <a:cs typeface="Arial" panose="020B0604020202020204" pitchFamily="34" charset="0"/>
                        </a:rPr>
                        <a:t>Light</a:t>
                      </a:r>
                    </a:p>
                  </a:txBody>
                  <a:tcPr/>
                </a:tc>
                <a:extLst>
                  <a:ext uri="{0D108BD9-81ED-4DB2-BD59-A6C34878D82A}">
                    <a16:rowId xmlns:a16="http://schemas.microsoft.com/office/drawing/2014/main" val="2293392765"/>
                  </a:ext>
                </a:extLst>
              </a:tr>
              <a:tr h="589414">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How does your garden grow?</a:t>
                      </a:r>
                    </a:p>
                  </a:txBody>
                  <a:tcPr/>
                </a:tc>
                <a:tc>
                  <a:txBody>
                    <a:bodyPr/>
                    <a:lstStyle/>
                    <a:p>
                      <a:r>
                        <a:rPr lang="en-GB" sz="800" dirty="0">
                          <a:latin typeface="Arial" panose="020B0604020202020204" pitchFamily="34" charset="0"/>
                          <a:cs typeface="Arial" panose="020B0604020202020204" pitchFamily="34" charset="0"/>
                        </a:rPr>
                        <a:t>4.1: Plant parts</a:t>
                      </a:r>
                    </a:p>
                    <a:p>
                      <a:r>
                        <a:rPr lang="en-GB" sz="800" dirty="0">
                          <a:latin typeface="Arial" panose="020B0604020202020204" pitchFamily="34" charset="0"/>
                          <a:cs typeface="Arial" panose="020B0604020202020204" pitchFamily="34" charset="0"/>
                        </a:rPr>
                        <a:t>4.2: Let’s get growing</a:t>
                      </a:r>
                    </a:p>
                    <a:p>
                      <a:r>
                        <a:rPr lang="en-GB" sz="800" dirty="0">
                          <a:latin typeface="Arial" panose="020B0604020202020204" pitchFamily="34" charset="0"/>
                          <a:cs typeface="Arial" panose="020B0604020202020204" pitchFamily="34" charset="0"/>
                        </a:rPr>
                        <a:t>4.3: Flower power</a:t>
                      </a:r>
                    </a:p>
                  </a:txBody>
                  <a:tcPr/>
                </a:tc>
                <a:tc>
                  <a:txBody>
                    <a:bodyPr/>
                    <a:lstStyle/>
                    <a:p>
                      <a:r>
                        <a:rPr lang="en-GB" sz="800" dirty="0">
                          <a:latin typeface="Arial" panose="020B0604020202020204" pitchFamily="34" charset="0"/>
                          <a:cs typeface="Arial" panose="020B0604020202020204" pitchFamily="34" charset="0"/>
                        </a:rPr>
                        <a:t>Children work scientifically on a variety of quick challenges and longer tasks to learn about plants. They learn about the different parts of plants, what plants need to live, water transportation in plants and</a:t>
                      </a:r>
                    </a:p>
                    <a:p>
                      <a:r>
                        <a:rPr lang="en-GB" sz="800" dirty="0">
                          <a:latin typeface="Arial" panose="020B0604020202020204" pitchFamily="34" charset="0"/>
                          <a:cs typeface="Arial" panose="020B0604020202020204" pitchFamily="34" charset="0"/>
                        </a:rPr>
                        <a:t>pollination.</a:t>
                      </a:r>
                    </a:p>
                  </a:txBody>
                  <a:tcPr/>
                </a:tc>
                <a:tc>
                  <a:txBody>
                    <a:bodyPr/>
                    <a:lstStyle/>
                    <a:p>
                      <a:r>
                        <a:rPr lang="en-GB" sz="800" dirty="0">
                          <a:latin typeface="Arial" panose="020B0604020202020204" pitchFamily="34" charset="0"/>
                          <a:cs typeface="Arial" panose="020B0604020202020204" pitchFamily="34" charset="0"/>
                        </a:rPr>
                        <a:t>Plants </a:t>
                      </a:r>
                    </a:p>
                  </a:txBody>
                  <a:tcPr/>
                </a:tc>
                <a:extLst>
                  <a:ext uri="{0D108BD9-81ED-4DB2-BD59-A6C34878D82A}">
                    <a16:rowId xmlns:a16="http://schemas.microsoft.com/office/drawing/2014/main" val="244757479"/>
                  </a:ext>
                </a:extLst>
              </a:tr>
              <a:tr h="478080">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Forces and magnets</a:t>
                      </a:r>
                    </a:p>
                  </a:txBody>
                  <a:tcPr/>
                </a:tc>
                <a:tc>
                  <a:txBody>
                    <a:bodyPr/>
                    <a:lstStyle/>
                    <a:p>
                      <a:r>
                        <a:rPr lang="en-GB" sz="800" dirty="0">
                          <a:latin typeface="Arial" panose="020B0604020202020204" pitchFamily="34" charset="0"/>
                          <a:cs typeface="Arial" panose="020B0604020202020204" pitchFamily="34" charset="0"/>
                        </a:rPr>
                        <a:t>5.1: Forces and magnetism</a:t>
                      </a:r>
                    </a:p>
                    <a:p>
                      <a:r>
                        <a:rPr lang="en-GB" sz="800" dirty="0">
                          <a:latin typeface="Arial" panose="020B0604020202020204" pitchFamily="34" charset="0"/>
                          <a:cs typeface="Arial" panose="020B0604020202020204" pitchFamily="34" charset="0"/>
                        </a:rPr>
                        <a:t>5.2: Using magnets</a:t>
                      </a:r>
                    </a:p>
                  </a:txBody>
                  <a:tcPr/>
                </a:tc>
                <a:tc>
                  <a:txBody>
                    <a:bodyPr/>
                    <a:lstStyle/>
                    <a:p>
                      <a:r>
                        <a:rPr lang="en-GB" sz="800" dirty="0">
                          <a:latin typeface="Arial" panose="020B0604020202020204" pitchFamily="34" charset="0"/>
                          <a:cs typeface="Arial" panose="020B0604020202020204" pitchFamily="34" charset="0"/>
                        </a:rPr>
                        <a:t>This topic looks at magnets and their uses, and what makes magnetic poles special, along with the idea that some forces such as magnetic force can act without contact – unlike pushes and pulls, which require direct contact.</a:t>
                      </a:r>
                    </a:p>
                  </a:txBody>
                  <a:tcPr/>
                </a:tc>
                <a:tc>
                  <a:txBody>
                    <a:bodyPr/>
                    <a:lstStyle/>
                    <a:p>
                      <a:r>
                        <a:rPr lang="en-GB" sz="800" dirty="0">
                          <a:latin typeface="Arial" panose="020B0604020202020204" pitchFamily="34" charset="0"/>
                          <a:cs typeface="Arial" panose="020B0604020202020204" pitchFamily="34" charset="0"/>
                        </a:rPr>
                        <a:t>Forces and magnets</a:t>
                      </a:r>
                    </a:p>
                  </a:txBody>
                  <a:tcPr/>
                </a:tc>
                <a:extLst>
                  <a:ext uri="{0D108BD9-81ED-4DB2-BD59-A6C34878D82A}">
                    <a16:rowId xmlns:a16="http://schemas.microsoft.com/office/drawing/2014/main" val="529837847"/>
                  </a:ext>
                </a:extLst>
              </a:tr>
              <a:tr h="478080">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Science in action: The nappy challenge</a:t>
                      </a:r>
                    </a:p>
                  </a:txBody>
                  <a:tcPr/>
                </a:tc>
                <a:tc>
                  <a:txBody>
                    <a:bodyPr/>
                    <a:lstStyle/>
                    <a:p>
                      <a:r>
                        <a:rPr lang="en-GB" sz="800" dirty="0">
                          <a:latin typeface="Arial" panose="020B0604020202020204" pitchFamily="34" charset="0"/>
                          <a:cs typeface="Arial" panose="020B0604020202020204" pitchFamily="34" charset="0"/>
                        </a:rPr>
                        <a:t>6.1: Test centre</a:t>
                      </a:r>
                    </a:p>
                    <a:p>
                      <a:r>
                        <a:rPr lang="en-GB" sz="800" dirty="0">
                          <a:latin typeface="Arial" panose="020B0604020202020204" pitchFamily="34" charset="0"/>
                          <a:cs typeface="Arial" panose="020B0604020202020204" pitchFamily="34" charset="0"/>
                        </a:rPr>
                        <a:t>6.2: Environmental effects</a:t>
                      </a:r>
                    </a:p>
                  </a:txBody>
                  <a:tcPr/>
                </a:tc>
                <a:tc>
                  <a:txBody>
                    <a:bodyPr/>
                    <a:lstStyle/>
                    <a:p>
                      <a:r>
                        <a:rPr lang="en-GB" sz="800" dirty="0">
                          <a:latin typeface="Arial" panose="020B0604020202020204" pitchFamily="34" charset="0"/>
                          <a:cs typeface="Arial" panose="020B0604020202020204" pitchFamily="34" charset="0"/>
                        </a:rPr>
                        <a:t>This topic looks at disposable nappies and provides opportunities for children to ask their own questions and make decisions on how to answer their questions using different scientific enquiry activities.</a:t>
                      </a:r>
                    </a:p>
                  </a:txBody>
                  <a:tcPr/>
                </a:tc>
                <a:tc>
                  <a:txBody>
                    <a:bodyPr/>
                    <a:lstStyle/>
                    <a:p>
                      <a:r>
                        <a:rPr lang="en-GB" sz="800" dirty="0">
                          <a:latin typeface="Arial" panose="020B0604020202020204" pitchFamily="34" charset="0"/>
                          <a:cs typeface="Arial" panose="020B0604020202020204" pitchFamily="34" charset="0"/>
                        </a:rPr>
                        <a:t>Cross-curricular</a:t>
                      </a:r>
                    </a:p>
                  </a:txBody>
                  <a:tcPr/>
                </a:tc>
                <a:extLst>
                  <a:ext uri="{0D108BD9-81ED-4DB2-BD59-A6C34878D82A}">
                    <a16:rowId xmlns:a16="http://schemas.microsoft.com/office/drawing/2014/main" val="262856715"/>
                  </a:ext>
                </a:extLst>
              </a:tr>
            </a:tbl>
          </a:graphicData>
        </a:graphic>
      </p:graphicFrame>
    </p:spTree>
    <p:extLst>
      <p:ext uri="{BB962C8B-B14F-4D97-AF65-F5344CB8AC3E}">
        <p14:creationId xmlns:p14="http://schemas.microsoft.com/office/powerpoint/2010/main" val="3589253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8E5"/>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DC17E8-A487-F6D9-623B-D1C67BD69A59}"/>
              </a:ext>
            </a:extLst>
          </p:cNvPr>
          <p:cNvSpPr>
            <a:spLocks noGrp="1"/>
          </p:cNvSpPr>
          <p:nvPr>
            <p:ph type="dt" sz="half" idx="10"/>
          </p:nvPr>
        </p:nvSpPr>
        <p:spPr>
          <a:xfrm>
            <a:off x="1531721" y="6356350"/>
            <a:ext cx="2743200" cy="365125"/>
          </a:xfrm>
        </p:spPr>
        <p:txBody>
          <a:bodyPr/>
          <a:lstStyle/>
          <a:p>
            <a:r>
              <a:rPr lang="en-US"/>
              <a:t>Switched on Science second edition: Overview</a:t>
            </a:r>
            <a:endParaRPr lang="en-GB"/>
          </a:p>
        </p:txBody>
      </p:sp>
      <p:sp>
        <p:nvSpPr>
          <p:cNvPr id="3" name="Footer Placeholder 2">
            <a:extLst>
              <a:ext uri="{FF2B5EF4-FFF2-40B4-BE49-F238E27FC236}">
                <a16:creationId xmlns:a16="http://schemas.microsoft.com/office/drawing/2014/main" id="{AB5A4AAF-3CFF-80E6-283B-0EBEBF6FAAA6}"/>
              </a:ext>
            </a:extLst>
          </p:cNvPr>
          <p:cNvSpPr>
            <a:spLocks noGrp="1"/>
          </p:cNvSpPr>
          <p:nvPr>
            <p:ph type="ftr" sz="quarter" idx="11"/>
          </p:nvPr>
        </p:nvSpPr>
        <p:spPr>
          <a:xfrm>
            <a:off x="4274921" y="6356350"/>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3DD1C96E-1992-C191-D4B7-4960DF7301F8}"/>
              </a:ext>
            </a:extLst>
          </p:cNvPr>
          <p:cNvSpPr>
            <a:spLocks noGrp="1"/>
          </p:cNvSpPr>
          <p:nvPr>
            <p:ph type="sldNum" sz="quarter" idx="12"/>
          </p:nvPr>
        </p:nvSpPr>
        <p:spPr/>
        <p:txBody>
          <a:bodyPr/>
          <a:lstStyle/>
          <a:p>
            <a:fld id="{FC2C50A6-1074-4607-A0F9-061CBEB118DD}" type="slidenum">
              <a:rPr lang="en-GB" smtClean="0"/>
              <a:t>4</a:t>
            </a:fld>
            <a:endParaRPr lang="en-GB"/>
          </a:p>
        </p:txBody>
      </p:sp>
      <p:pic>
        <p:nvPicPr>
          <p:cNvPr id="5" name="docshape42">
            <a:extLst>
              <a:ext uri="{FF2B5EF4-FFF2-40B4-BE49-F238E27FC236}">
                <a16:creationId xmlns:a16="http://schemas.microsoft.com/office/drawing/2014/main" id="{15A33EA3-4134-F91F-050D-4FAB29F3E4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495DBE3-D335-46FF-A8BD-3FCCAB4B14E1}"/>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4</a:t>
            </a:r>
          </a:p>
        </p:txBody>
      </p:sp>
      <p:graphicFrame>
        <p:nvGraphicFramePr>
          <p:cNvPr id="7" name="Table 8">
            <a:extLst>
              <a:ext uri="{FF2B5EF4-FFF2-40B4-BE49-F238E27FC236}">
                <a16:creationId xmlns:a16="http://schemas.microsoft.com/office/drawing/2014/main" id="{6521ED7B-873D-3713-A63C-49306070707F}"/>
              </a:ext>
            </a:extLst>
          </p:cNvPr>
          <p:cNvGraphicFramePr>
            <a:graphicFrameLocks noGrp="1"/>
          </p:cNvGraphicFramePr>
          <p:nvPr>
            <p:extLst>
              <p:ext uri="{D42A27DB-BD31-4B8C-83A1-F6EECF244321}">
                <p14:modId xmlns:p14="http://schemas.microsoft.com/office/powerpoint/2010/main" val="3567557724"/>
              </p:ext>
            </p:extLst>
          </p:nvPr>
        </p:nvGraphicFramePr>
        <p:xfrm>
          <a:off x="2031999" y="719666"/>
          <a:ext cx="9688225" cy="5537760"/>
        </p:xfrm>
        <a:graphic>
          <a:graphicData uri="http://schemas.openxmlformats.org/drawingml/2006/table">
            <a:tbl>
              <a:tblPr firstRow="1" bandRow="1">
                <a:tableStyleId>{5940675A-B579-460E-94D1-54222C63F5DA}</a:tableStyleId>
              </a:tblPr>
              <a:tblGrid>
                <a:gridCol w="902032">
                  <a:extLst>
                    <a:ext uri="{9D8B030D-6E8A-4147-A177-3AD203B41FA5}">
                      <a16:colId xmlns:a16="http://schemas.microsoft.com/office/drawing/2014/main" val="2397961342"/>
                    </a:ext>
                  </a:extLst>
                </a:gridCol>
                <a:gridCol w="1598212">
                  <a:extLst>
                    <a:ext uri="{9D8B030D-6E8A-4147-A177-3AD203B41FA5}">
                      <a16:colId xmlns:a16="http://schemas.microsoft.com/office/drawing/2014/main" val="2954953143"/>
                    </a:ext>
                  </a:extLst>
                </a:gridCol>
                <a:gridCol w="1701580">
                  <a:extLst>
                    <a:ext uri="{9D8B030D-6E8A-4147-A177-3AD203B41FA5}">
                      <a16:colId xmlns:a16="http://schemas.microsoft.com/office/drawing/2014/main" val="2338705090"/>
                    </a:ext>
                  </a:extLst>
                </a:gridCol>
                <a:gridCol w="3548756">
                  <a:extLst>
                    <a:ext uri="{9D8B030D-6E8A-4147-A177-3AD203B41FA5}">
                      <a16:colId xmlns:a16="http://schemas.microsoft.com/office/drawing/2014/main" val="1710643463"/>
                    </a:ext>
                  </a:extLst>
                </a:gridCol>
                <a:gridCol w="1937645">
                  <a:extLst>
                    <a:ext uri="{9D8B030D-6E8A-4147-A177-3AD203B41FA5}">
                      <a16:colId xmlns:a16="http://schemas.microsoft.com/office/drawing/2014/main" val="3998703574"/>
                    </a:ext>
                  </a:extLst>
                </a:gridCol>
              </a:tblGrid>
              <a:tr h="478080">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320462788"/>
                  </a:ext>
                </a:extLst>
              </a:tr>
              <a:tr h="559492">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What’s that sound?</a:t>
                      </a:r>
                    </a:p>
                  </a:txBody>
                  <a:tcPr/>
                </a:tc>
                <a:tc>
                  <a:txBody>
                    <a:bodyPr/>
                    <a:lstStyle/>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1.1: How are sounds made?</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1.2: Sound travelling</a:t>
                      </a:r>
                    </a:p>
                  </a:txBody>
                  <a:tcPr/>
                </a:tc>
                <a:tc>
                  <a:txBody>
                    <a:bodyPr/>
                    <a:lstStyle/>
                    <a:p>
                      <a:r>
                        <a:rPr lang="en-GB" sz="800" dirty="0">
                          <a:latin typeface="Arial" panose="020B0604020202020204" pitchFamily="34" charset="0"/>
                          <a:cs typeface="Arial" panose="020B0604020202020204" pitchFamily="34" charset="0"/>
                        </a:rPr>
                        <a:t>Children will already know many things about sound, even without any formal teaching of it. They will encounter how sounds are made on a variety of instruments and how they can be changed in volume, pitch and over distance. They will explore making sounds on a range of objects that aren’t instruments, in order to investigate how sounds are created to make music.</a:t>
                      </a:r>
                    </a:p>
                  </a:txBody>
                  <a:tcPr/>
                </a:tc>
                <a:tc>
                  <a:txBody>
                    <a:bodyPr/>
                    <a:lstStyle/>
                    <a:p>
                      <a:r>
                        <a:rPr lang="en-GB" sz="800" dirty="0">
                          <a:latin typeface="Arial" panose="020B0604020202020204" pitchFamily="34" charset="0"/>
                          <a:cs typeface="Arial" panose="020B0604020202020204" pitchFamily="34" charset="0"/>
                        </a:rPr>
                        <a:t>Sound</a:t>
                      </a:r>
                    </a:p>
                  </a:txBody>
                  <a:tcPr/>
                </a:tc>
                <a:extLst>
                  <a:ext uri="{0D108BD9-81ED-4DB2-BD59-A6C34878D82A}">
                    <a16:rowId xmlns:a16="http://schemas.microsoft.com/office/drawing/2014/main" val="350632150"/>
                  </a:ext>
                </a:extLst>
              </a:tr>
              <a:tr h="478080">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Living things</a:t>
                      </a:r>
                    </a:p>
                  </a:txBody>
                  <a:tcPr/>
                </a:tc>
                <a:tc>
                  <a:txBody>
                    <a:bodyPr/>
                    <a:lstStyle/>
                    <a:p>
                      <a:r>
                        <a:rPr lang="en-GB" sz="800" dirty="0">
                          <a:latin typeface="Arial" panose="020B0604020202020204" pitchFamily="34" charset="0"/>
                          <a:cs typeface="Arial" panose="020B0604020202020204" pitchFamily="34" charset="0"/>
                        </a:rPr>
                        <a:t>2.1 Classifying and identifying</a:t>
                      </a:r>
                    </a:p>
                    <a:p>
                      <a:r>
                        <a:rPr lang="en-GB" sz="800" dirty="0">
                          <a:latin typeface="Arial" panose="020B0604020202020204" pitchFamily="34" charset="0"/>
                          <a:cs typeface="Arial" panose="020B0604020202020204" pitchFamily="34" charset="0"/>
                        </a:rPr>
                        <a:t>2.2 What’s living in our school grounds</a:t>
                      </a:r>
                    </a:p>
                    <a:p>
                      <a:r>
                        <a:rPr lang="en-GB" sz="800" dirty="0">
                          <a:latin typeface="Arial" panose="020B0604020202020204" pitchFamily="34" charset="0"/>
                          <a:cs typeface="Arial" panose="020B0604020202020204" pitchFamily="34" charset="0"/>
                        </a:rPr>
                        <a:t>2.3 Saving bees</a:t>
                      </a:r>
                    </a:p>
                  </a:txBody>
                  <a:tcPr/>
                </a:tc>
                <a:tc>
                  <a:txBody>
                    <a:bodyPr/>
                    <a:lstStyle/>
                    <a:p>
                      <a:r>
                        <a:rPr lang="en-GB" sz="800" dirty="0">
                          <a:latin typeface="Arial" panose="020B0604020202020204" pitchFamily="34" charset="0"/>
                          <a:cs typeface="Arial" panose="020B0604020202020204" pitchFamily="34" charset="0"/>
                        </a:rPr>
                        <a:t>This topic teaches the children to recognise that living things can be grouped in a variety of ways. They explore and use keys to identify and name a variety of living things. Finally, they look at how changes to habitats can pose dangers to living things. Whilst most of the work for this topic can be carried out in spring and summer, it is important that children visit the local environment throughout the school year so that they continue to develop their understanding of seasonal changes and how these impact living things.</a:t>
                      </a:r>
                    </a:p>
                  </a:txBody>
                  <a:tcPr/>
                </a:tc>
                <a:tc>
                  <a:txBody>
                    <a:bodyPr/>
                    <a:lstStyle/>
                    <a:p>
                      <a:r>
                        <a:rPr lang="en-GB" sz="800" dirty="0">
                          <a:latin typeface="Arial" panose="020B0604020202020204" pitchFamily="34" charset="0"/>
                          <a:cs typeface="Arial" panose="020B0604020202020204" pitchFamily="34" charset="0"/>
                        </a:rPr>
                        <a:t>Living things and their habitats</a:t>
                      </a:r>
                    </a:p>
                  </a:txBody>
                  <a:tcPr/>
                </a:tc>
                <a:extLst>
                  <a:ext uri="{0D108BD9-81ED-4DB2-BD59-A6C34878D82A}">
                    <a16:rowId xmlns:a16="http://schemas.microsoft.com/office/drawing/2014/main" val="3617531002"/>
                  </a:ext>
                </a:extLst>
              </a:tr>
              <a:tr h="478080">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Looking at states</a:t>
                      </a:r>
                    </a:p>
                  </a:txBody>
                  <a:tcPr/>
                </a:tc>
                <a:tc>
                  <a:txBody>
                    <a:bodyPr/>
                    <a:lstStyle/>
                    <a:p>
                      <a:r>
                        <a:rPr lang="en-GB" sz="800" dirty="0">
                          <a:latin typeface="Arial" panose="020B0604020202020204" pitchFamily="34" charset="0"/>
                          <a:cs typeface="Arial" panose="020B0604020202020204" pitchFamily="34" charset="0"/>
                        </a:rPr>
                        <a:t>3.1: What’s the matter?</a:t>
                      </a:r>
                    </a:p>
                    <a:p>
                      <a:r>
                        <a:rPr lang="en-GB" sz="800" dirty="0">
                          <a:latin typeface="Arial" panose="020B0604020202020204" pitchFamily="34" charset="0"/>
                          <a:cs typeface="Arial" panose="020B0604020202020204" pitchFamily="34" charset="0"/>
                        </a:rPr>
                        <a:t>3.2: Food changing state</a:t>
                      </a:r>
                    </a:p>
                    <a:p>
                      <a:r>
                        <a:rPr lang="en-GB" sz="800" dirty="0">
                          <a:latin typeface="Arial" panose="020B0604020202020204" pitchFamily="34" charset="0"/>
                          <a:cs typeface="Arial" panose="020B0604020202020204" pitchFamily="34" charset="0"/>
                        </a:rPr>
                        <a:t>3.3: The water cycle</a:t>
                      </a:r>
                    </a:p>
                  </a:txBody>
                  <a:tcPr/>
                </a:tc>
                <a:tc>
                  <a:txBody>
                    <a:bodyPr/>
                    <a:lstStyle/>
                    <a:p>
                      <a:r>
                        <a:rPr lang="en-GB" sz="800" dirty="0">
                          <a:latin typeface="Arial" panose="020B0604020202020204" pitchFamily="34" charset="0"/>
                          <a:cs typeface="Arial" panose="020B0604020202020204" pitchFamily="34" charset="0"/>
                        </a:rPr>
                        <a:t>Children will learn about states of matter. They will compare and group materials together, according to whether they are solids, liquids or gases. They will observe that some materials change state when heated or cooled, and they will identify the part played by evaporation and condensation in the water cycle.</a:t>
                      </a:r>
                    </a:p>
                  </a:txBody>
                  <a:tcPr/>
                </a:tc>
                <a:tc>
                  <a:txBody>
                    <a:bodyPr/>
                    <a:lstStyle/>
                    <a:p>
                      <a:r>
                        <a:rPr lang="en-GB" sz="800" dirty="0">
                          <a:latin typeface="Arial" panose="020B0604020202020204" pitchFamily="34" charset="0"/>
                          <a:cs typeface="Arial" panose="020B0604020202020204" pitchFamily="34" charset="0"/>
                        </a:rPr>
                        <a:t>States of matter</a:t>
                      </a:r>
                    </a:p>
                  </a:txBody>
                  <a:tcPr/>
                </a:tc>
                <a:extLst>
                  <a:ext uri="{0D108BD9-81ED-4DB2-BD59-A6C34878D82A}">
                    <a16:rowId xmlns:a16="http://schemas.microsoft.com/office/drawing/2014/main" val="2293392765"/>
                  </a:ext>
                </a:extLst>
              </a:tr>
              <a:tr h="589414">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Teeth and eating</a:t>
                      </a:r>
                    </a:p>
                  </a:txBody>
                  <a:tcPr/>
                </a:tc>
                <a:tc>
                  <a:txBody>
                    <a:bodyPr/>
                    <a:lstStyle/>
                    <a:p>
                      <a:r>
                        <a:rPr lang="en-GB" sz="800" dirty="0">
                          <a:latin typeface="Arial" panose="020B0604020202020204" pitchFamily="34" charset="0"/>
                          <a:cs typeface="Arial" panose="020B0604020202020204" pitchFamily="34" charset="0"/>
                        </a:rPr>
                        <a:t>4.1: Tremendous teeth</a:t>
                      </a:r>
                    </a:p>
                    <a:p>
                      <a:r>
                        <a:rPr lang="en-GB" sz="800" dirty="0">
                          <a:latin typeface="Arial" panose="020B0604020202020204" pitchFamily="34" charset="0"/>
                          <a:cs typeface="Arial" panose="020B0604020202020204" pitchFamily="34" charset="0"/>
                        </a:rPr>
                        <a:t>4.2: The digestive system</a:t>
                      </a:r>
                    </a:p>
                    <a:p>
                      <a:r>
                        <a:rPr lang="en-GB" sz="800" dirty="0">
                          <a:latin typeface="Arial" panose="020B0604020202020204" pitchFamily="34" charset="0"/>
                          <a:cs typeface="Arial" panose="020B0604020202020204" pitchFamily="34" charset="0"/>
                        </a:rPr>
                        <a:t>4.3: Producers, predators and prey</a:t>
                      </a:r>
                    </a:p>
                  </a:txBody>
                  <a:tcPr/>
                </a:tc>
                <a:tc>
                  <a:txBody>
                    <a:bodyPr/>
                    <a:lstStyle/>
                    <a:p>
                      <a:r>
                        <a:rPr lang="en-GB" sz="800" dirty="0">
                          <a:latin typeface="Arial" panose="020B0604020202020204" pitchFamily="34" charset="0"/>
                          <a:cs typeface="Arial" panose="020B0604020202020204" pitchFamily="34" charset="0"/>
                        </a:rPr>
                        <a:t>Children learn about digestion and different types of teeth, before moving on to explore deadly predators and their prey, in their exploration of food chains. They work scientifically throughout the topic, using enquiry, practical experiments and hands-on research to answer questions and investigate how we eat, why we eat and what we eat.</a:t>
                      </a:r>
                    </a:p>
                  </a:txBody>
                  <a:tcPr/>
                </a:tc>
                <a:tc>
                  <a:txBody>
                    <a:bodyPr/>
                    <a:lstStyle/>
                    <a:p>
                      <a:r>
                        <a:rPr lang="en-GB" sz="800" dirty="0">
                          <a:latin typeface="Arial" panose="020B0604020202020204" pitchFamily="34" charset="0"/>
                          <a:cs typeface="Arial" panose="020B0604020202020204" pitchFamily="34" charset="0"/>
                        </a:rPr>
                        <a:t>Humans and other animals</a:t>
                      </a:r>
                    </a:p>
                  </a:txBody>
                  <a:tcPr/>
                </a:tc>
                <a:extLst>
                  <a:ext uri="{0D108BD9-81ED-4DB2-BD59-A6C34878D82A}">
                    <a16:rowId xmlns:a16="http://schemas.microsoft.com/office/drawing/2014/main" val="244757479"/>
                  </a:ext>
                </a:extLst>
              </a:tr>
              <a:tr h="478080">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Power it up</a:t>
                      </a:r>
                    </a:p>
                  </a:txBody>
                  <a:tcPr/>
                </a:tc>
                <a:tc>
                  <a:txBody>
                    <a:bodyPr/>
                    <a:lstStyle/>
                    <a:p>
                      <a:r>
                        <a:rPr lang="en-GB" sz="800" dirty="0">
                          <a:latin typeface="Arial" panose="020B0604020202020204" pitchFamily="34" charset="0"/>
                          <a:cs typeface="Arial" panose="020B0604020202020204" pitchFamily="34" charset="0"/>
                        </a:rPr>
                        <a:t>5.1: Living with electricity</a:t>
                      </a:r>
                    </a:p>
                    <a:p>
                      <a:r>
                        <a:rPr lang="en-GB" sz="800" dirty="0">
                          <a:latin typeface="Arial" panose="020B0604020202020204" pitchFamily="34" charset="0"/>
                          <a:cs typeface="Arial" panose="020B0604020202020204" pitchFamily="34" charset="0"/>
                        </a:rPr>
                        <a:t>5.2: Let’s make circuits</a:t>
                      </a:r>
                    </a:p>
                    <a:p>
                      <a:r>
                        <a:rPr lang="en-GB" sz="800" dirty="0">
                          <a:latin typeface="Arial" panose="020B0604020202020204" pitchFamily="34" charset="0"/>
                          <a:cs typeface="Arial" panose="020B0604020202020204" pitchFamily="34" charset="0"/>
                        </a:rPr>
                        <a:t>5.3: Conducting investigations</a:t>
                      </a:r>
                    </a:p>
                  </a:txBody>
                  <a:tcPr/>
                </a:tc>
                <a:tc>
                  <a:txBody>
                    <a:bodyPr/>
                    <a:lstStyle/>
                    <a:p>
                      <a:r>
                        <a:rPr lang="en-GB" sz="800" dirty="0">
                          <a:latin typeface="Arial" panose="020B0604020202020204" pitchFamily="34" charset="0"/>
                          <a:cs typeface="Arial" panose="020B0604020202020204" pitchFamily="34" charset="0"/>
                        </a:rPr>
                        <a:t>Children revisit some uses of electricity and the importance of safety before constructing simple circuits. Understanding how to change a circuit by changing its components makes up the third part of this topic, leading in a final application of knowledge and skills when the children design and make an alarm using their knowledge of circuits.</a:t>
                      </a:r>
                    </a:p>
                  </a:txBody>
                  <a:tcPr/>
                </a:tc>
                <a:tc>
                  <a:txBody>
                    <a:bodyPr/>
                    <a:lstStyle/>
                    <a:p>
                      <a:r>
                        <a:rPr lang="en-GB" sz="800" dirty="0">
                          <a:latin typeface="Arial" panose="020B0604020202020204" pitchFamily="34" charset="0"/>
                          <a:cs typeface="Arial" panose="020B0604020202020204" pitchFamily="34" charset="0"/>
                        </a:rPr>
                        <a:t>Electricity</a:t>
                      </a:r>
                    </a:p>
                  </a:txBody>
                  <a:tcPr/>
                </a:tc>
                <a:extLst>
                  <a:ext uri="{0D108BD9-81ED-4DB2-BD59-A6C34878D82A}">
                    <a16:rowId xmlns:a16="http://schemas.microsoft.com/office/drawing/2014/main" val="529837847"/>
                  </a:ext>
                </a:extLst>
              </a:tr>
              <a:tr h="478080">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The big build</a:t>
                      </a:r>
                    </a:p>
                  </a:txBody>
                  <a:tcPr/>
                </a:tc>
                <a:tc>
                  <a:txBody>
                    <a:bodyPr/>
                    <a:lstStyle/>
                    <a:p>
                      <a:r>
                        <a:rPr lang="en-GB" sz="800" dirty="0">
                          <a:latin typeface="Arial" panose="020B0604020202020204" pitchFamily="34" charset="0"/>
                          <a:cs typeface="Arial" panose="020B0604020202020204" pitchFamily="34" charset="0"/>
                        </a:rPr>
                        <a:t>6.1: Bridges</a:t>
                      </a:r>
                    </a:p>
                    <a:p>
                      <a:r>
                        <a:rPr lang="en-GB" sz="800" dirty="0">
                          <a:latin typeface="Arial" panose="020B0604020202020204" pitchFamily="34" charset="0"/>
                          <a:cs typeface="Arial" panose="020B0604020202020204" pitchFamily="34" charset="0"/>
                        </a:rPr>
                        <a:t>6.2: Building towers</a:t>
                      </a:r>
                    </a:p>
                    <a:p>
                      <a:r>
                        <a:rPr lang="en-GB" sz="800" dirty="0">
                          <a:latin typeface="Arial" panose="020B0604020202020204" pitchFamily="34" charset="0"/>
                          <a:cs typeface="Arial" panose="020B0604020202020204" pitchFamily="34" charset="0"/>
                        </a:rPr>
                        <a:t>6.3: Animal big builds</a:t>
                      </a:r>
                    </a:p>
                    <a:p>
                      <a:r>
                        <a:rPr lang="en-GB" sz="800" dirty="0">
                          <a:latin typeface="Arial" panose="020B0604020202020204" pitchFamily="34" charset="0"/>
                          <a:cs typeface="Arial" panose="020B0604020202020204" pitchFamily="34" charset="0"/>
                        </a:rPr>
                        <a:t>6.4: Big builds project</a:t>
                      </a:r>
                    </a:p>
                  </a:txBody>
                  <a:tcPr/>
                </a:tc>
                <a:tc>
                  <a:txBody>
                    <a:bodyPr/>
                    <a:lstStyle/>
                    <a:p>
                      <a:r>
                        <a:rPr lang="en-GB" sz="800" dirty="0">
                          <a:latin typeface="Arial" panose="020B0604020202020204" pitchFamily="34" charset="0"/>
                          <a:cs typeface="Arial" panose="020B0604020202020204" pitchFamily="34" charset="0"/>
                        </a:rPr>
                        <a:t>In this topic, children learn about building towers and bridges, starting with constructing tall towers, then exploring bridges, next they look at animals as builders and finally engage in researching famous engineers and architects and the structures they built. Children will already know many things about the materials they will encounter, how different materials stretch and their uses. They will use and develop working scientifically</a:t>
                      </a:r>
                    </a:p>
                    <a:p>
                      <a:r>
                        <a:rPr lang="en-GB" sz="800" dirty="0">
                          <a:latin typeface="Arial" panose="020B0604020202020204" pitchFamily="34" charset="0"/>
                          <a:cs typeface="Arial" panose="020B0604020202020204" pitchFamily="34" charset="0"/>
                        </a:rPr>
                        <a:t>skills and understanding though comparative and fair tests, measuring, repeat readings and drawing and reading bar and line graphs.</a:t>
                      </a:r>
                    </a:p>
                  </a:txBody>
                  <a:tcPr/>
                </a:tc>
                <a:tc>
                  <a:txBody>
                    <a:bodyPr/>
                    <a:lstStyle/>
                    <a:p>
                      <a:r>
                        <a:rPr lang="en-GB" sz="800" dirty="0">
                          <a:latin typeface="Arial" panose="020B0604020202020204" pitchFamily="34" charset="0"/>
                          <a:cs typeface="Arial" panose="020B0604020202020204" pitchFamily="34" charset="0"/>
                        </a:rPr>
                        <a:t>Cross curricular</a:t>
                      </a:r>
                    </a:p>
                  </a:txBody>
                  <a:tcPr/>
                </a:tc>
                <a:extLst>
                  <a:ext uri="{0D108BD9-81ED-4DB2-BD59-A6C34878D82A}">
                    <a16:rowId xmlns:a16="http://schemas.microsoft.com/office/drawing/2014/main" val="262856715"/>
                  </a:ext>
                </a:extLst>
              </a:tr>
            </a:tbl>
          </a:graphicData>
        </a:graphic>
      </p:graphicFrame>
    </p:spTree>
    <p:extLst>
      <p:ext uri="{BB962C8B-B14F-4D97-AF65-F5344CB8AC3E}">
        <p14:creationId xmlns:p14="http://schemas.microsoft.com/office/powerpoint/2010/main" val="146458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EE6FD"/>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DC17E8-A487-F6D9-623B-D1C67BD69A59}"/>
              </a:ext>
            </a:extLst>
          </p:cNvPr>
          <p:cNvSpPr>
            <a:spLocks noGrp="1"/>
          </p:cNvSpPr>
          <p:nvPr>
            <p:ph type="dt" sz="half" idx="10"/>
          </p:nvPr>
        </p:nvSpPr>
        <p:spPr>
          <a:xfrm>
            <a:off x="1531721" y="6356350"/>
            <a:ext cx="2743200" cy="365125"/>
          </a:xfrm>
        </p:spPr>
        <p:txBody>
          <a:bodyPr/>
          <a:lstStyle/>
          <a:p>
            <a:r>
              <a:rPr lang="en-US"/>
              <a:t>Switched on Science second edition: Overview</a:t>
            </a:r>
            <a:endParaRPr lang="en-GB"/>
          </a:p>
        </p:txBody>
      </p:sp>
      <p:sp>
        <p:nvSpPr>
          <p:cNvPr id="3" name="Footer Placeholder 2">
            <a:extLst>
              <a:ext uri="{FF2B5EF4-FFF2-40B4-BE49-F238E27FC236}">
                <a16:creationId xmlns:a16="http://schemas.microsoft.com/office/drawing/2014/main" id="{AB5A4AAF-3CFF-80E6-283B-0EBEBF6FAAA6}"/>
              </a:ext>
            </a:extLst>
          </p:cNvPr>
          <p:cNvSpPr>
            <a:spLocks noGrp="1"/>
          </p:cNvSpPr>
          <p:nvPr>
            <p:ph type="ftr" sz="quarter" idx="11"/>
          </p:nvPr>
        </p:nvSpPr>
        <p:spPr>
          <a:xfrm>
            <a:off x="4274921" y="6356350"/>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3DD1C96E-1992-C191-D4B7-4960DF7301F8}"/>
              </a:ext>
            </a:extLst>
          </p:cNvPr>
          <p:cNvSpPr>
            <a:spLocks noGrp="1"/>
          </p:cNvSpPr>
          <p:nvPr>
            <p:ph type="sldNum" sz="quarter" idx="12"/>
          </p:nvPr>
        </p:nvSpPr>
        <p:spPr/>
        <p:txBody>
          <a:bodyPr/>
          <a:lstStyle/>
          <a:p>
            <a:fld id="{FC2C50A6-1074-4607-A0F9-061CBEB118DD}" type="slidenum">
              <a:rPr lang="en-GB" smtClean="0"/>
              <a:t>5</a:t>
            </a:fld>
            <a:endParaRPr lang="en-GB"/>
          </a:p>
        </p:txBody>
      </p:sp>
      <p:pic>
        <p:nvPicPr>
          <p:cNvPr id="5" name="docshape42">
            <a:extLst>
              <a:ext uri="{FF2B5EF4-FFF2-40B4-BE49-F238E27FC236}">
                <a16:creationId xmlns:a16="http://schemas.microsoft.com/office/drawing/2014/main" id="{15A33EA3-4134-F91F-050D-4FAB29F3E4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495DBE3-D335-46FF-A8BD-3FCCAB4B14E1}"/>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5</a:t>
            </a:r>
          </a:p>
        </p:txBody>
      </p:sp>
      <p:graphicFrame>
        <p:nvGraphicFramePr>
          <p:cNvPr id="7" name="Table 8">
            <a:extLst>
              <a:ext uri="{FF2B5EF4-FFF2-40B4-BE49-F238E27FC236}">
                <a16:creationId xmlns:a16="http://schemas.microsoft.com/office/drawing/2014/main" id="{6521ED7B-873D-3713-A63C-49306070707F}"/>
              </a:ext>
            </a:extLst>
          </p:cNvPr>
          <p:cNvGraphicFramePr>
            <a:graphicFrameLocks noGrp="1"/>
          </p:cNvGraphicFramePr>
          <p:nvPr>
            <p:extLst>
              <p:ext uri="{D42A27DB-BD31-4B8C-83A1-F6EECF244321}">
                <p14:modId xmlns:p14="http://schemas.microsoft.com/office/powerpoint/2010/main" val="2799157178"/>
              </p:ext>
            </p:extLst>
          </p:nvPr>
        </p:nvGraphicFramePr>
        <p:xfrm>
          <a:off x="2031999" y="719666"/>
          <a:ext cx="9688225" cy="3741386"/>
        </p:xfrm>
        <a:graphic>
          <a:graphicData uri="http://schemas.openxmlformats.org/drawingml/2006/table">
            <a:tbl>
              <a:tblPr firstRow="1" bandRow="1">
                <a:tableStyleId>{5940675A-B579-460E-94D1-54222C63F5DA}</a:tableStyleId>
              </a:tblPr>
              <a:tblGrid>
                <a:gridCol w="902032">
                  <a:extLst>
                    <a:ext uri="{9D8B030D-6E8A-4147-A177-3AD203B41FA5}">
                      <a16:colId xmlns:a16="http://schemas.microsoft.com/office/drawing/2014/main" val="2397961342"/>
                    </a:ext>
                  </a:extLst>
                </a:gridCol>
                <a:gridCol w="1598212">
                  <a:extLst>
                    <a:ext uri="{9D8B030D-6E8A-4147-A177-3AD203B41FA5}">
                      <a16:colId xmlns:a16="http://schemas.microsoft.com/office/drawing/2014/main" val="2954953143"/>
                    </a:ext>
                  </a:extLst>
                </a:gridCol>
                <a:gridCol w="1701580">
                  <a:extLst>
                    <a:ext uri="{9D8B030D-6E8A-4147-A177-3AD203B41FA5}">
                      <a16:colId xmlns:a16="http://schemas.microsoft.com/office/drawing/2014/main" val="2338705090"/>
                    </a:ext>
                  </a:extLst>
                </a:gridCol>
                <a:gridCol w="3548756">
                  <a:extLst>
                    <a:ext uri="{9D8B030D-6E8A-4147-A177-3AD203B41FA5}">
                      <a16:colId xmlns:a16="http://schemas.microsoft.com/office/drawing/2014/main" val="1710643463"/>
                    </a:ext>
                  </a:extLst>
                </a:gridCol>
                <a:gridCol w="1937645">
                  <a:extLst>
                    <a:ext uri="{9D8B030D-6E8A-4147-A177-3AD203B41FA5}">
                      <a16:colId xmlns:a16="http://schemas.microsoft.com/office/drawing/2014/main" val="3998703574"/>
                    </a:ext>
                  </a:extLst>
                </a:gridCol>
              </a:tblGrid>
              <a:tr h="478080">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320462788"/>
                  </a:ext>
                </a:extLst>
              </a:tr>
              <a:tr h="559492">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Out of this world</a:t>
                      </a:r>
                    </a:p>
                  </a:txBody>
                  <a:tcPr/>
                </a:tc>
                <a:tc>
                  <a:txBody>
                    <a:bodyPr/>
                    <a:lstStyle/>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1.1: Our Solar System</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1.2: Meet the scientists</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1.3: Day and night</a:t>
                      </a:r>
                    </a:p>
                  </a:txBody>
                  <a:tcPr/>
                </a:tc>
                <a:tc>
                  <a:txBody>
                    <a:bodyPr/>
                    <a:lstStyle/>
                    <a:p>
                      <a:r>
                        <a:rPr lang="en-GB" sz="800" dirty="0">
                          <a:latin typeface="Arial" panose="020B0604020202020204" pitchFamily="34" charset="0"/>
                          <a:cs typeface="Arial" panose="020B0604020202020204" pitchFamily="34" charset="0"/>
                        </a:rPr>
                        <a:t>In this topic, children learn about space. Starting with the Solar System, they look next at how ideas about space have changed over time before they explore what causes us to experience night and day on Earth.</a:t>
                      </a:r>
                    </a:p>
                  </a:txBody>
                  <a:tcPr/>
                </a:tc>
                <a:tc>
                  <a:txBody>
                    <a:bodyPr/>
                    <a:lstStyle/>
                    <a:p>
                      <a:r>
                        <a:rPr lang="en-GB" sz="800" dirty="0">
                          <a:latin typeface="Arial" panose="020B0604020202020204" pitchFamily="34" charset="0"/>
                          <a:cs typeface="Arial" panose="020B0604020202020204" pitchFamily="34" charset="0"/>
                        </a:rPr>
                        <a:t>Earth and space</a:t>
                      </a:r>
                    </a:p>
                  </a:txBody>
                  <a:tcPr/>
                </a:tc>
                <a:extLst>
                  <a:ext uri="{0D108BD9-81ED-4DB2-BD59-A6C34878D82A}">
                    <a16:rowId xmlns:a16="http://schemas.microsoft.com/office/drawing/2014/main" val="350632150"/>
                  </a:ext>
                </a:extLst>
              </a:tr>
              <a:tr h="478080">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Material world</a:t>
                      </a:r>
                    </a:p>
                  </a:txBody>
                  <a:tcPr/>
                </a:tc>
                <a:tc>
                  <a:txBody>
                    <a:bodyPr/>
                    <a:lstStyle/>
                    <a:p>
                      <a:r>
                        <a:rPr lang="en-GB" sz="800" dirty="0">
                          <a:latin typeface="Arial" panose="020B0604020202020204" pitchFamily="34" charset="0"/>
                          <a:cs typeface="Arial" panose="020B0604020202020204" pitchFamily="34" charset="0"/>
                        </a:rPr>
                        <a:t>2.1: Sorting and grouping materials</a:t>
                      </a:r>
                    </a:p>
                    <a:p>
                      <a:r>
                        <a:rPr lang="en-GB" sz="800" dirty="0">
                          <a:latin typeface="Arial" panose="020B0604020202020204" pitchFamily="34" charset="0"/>
                          <a:cs typeface="Arial" panose="020B0604020202020204" pitchFamily="34" charset="0"/>
                        </a:rPr>
                        <a:t>2.2: Solutions and mixtures</a:t>
                      </a:r>
                    </a:p>
                  </a:txBody>
                  <a:tcPr/>
                </a:tc>
                <a:tc>
                  <a:txBody>
                    <a:bodyPr/>
                    <a:lstStyle/>
                    <a:p>
                      <a:r>
                        <a:rPr lang="en-GB" sz="800" dirty="0">
                          <a:latin typeface="Arial" panose="020B0604020202020204" pitchFamily="34" charset="0"/>
                          <a:cs typeface="Arial" panose="020B0604020202020204" pitchFamily="34" charset="0"/>
                        </a:rPr>
                        <a:t>In this topic, the children learn about materials and how they change. First, they test the properties of materials before looking at how materials dissolve, what a solution is and evaporation. Finally, children compare reversible and irreversible changes.</a:t>
                      </a:r>
                    </a:p>
                  </a:txBody>
                  <a:tcPr/>
                </a:tc>
                <a:tc>
                  <a:txBody>
                    <a:bodyPr/>
                    <a:lstStyle/>
                    <a:p>
                      <a:r>
                        <a:rPr lang="en-GB" sz="800" dirty="0">
                          <a:latin typeface="Arial" panose="020B0604020202020204" pitchFamily="34" charset="0"/>
                          <a:cs typeface="Arial" panose="020B0604020202020204" pitchFamily="34" charset="0"/>
                        </a:rPr>
                        <a:t>Properties and changes of</a:t>
                      </a:r>
                    </a:p>
                    <a:p>
                      <a:r>
                        <a:rPr lang="en-GB" sz="800" dirty="0">
                          <a:latin typeface="Arial" panose="020B0604020202020204" pitchFamily="34" charset="0"/>
                          <a:cs typeface="Arial" panose="020B0604020202020204" pitchFamily="34" charset="0"/>
                        </a:rPr>
                        <a:t>materials</a:t>
                      </a:r>
                    </a:p>
                  </a:txBody>
                  <a:tcPr/>
                </a:tc>
                <a:extLst>
                  <a:ext uri="{0D108BD9-81ED-4DB2-BD59-A6C34878D82A}">
                    <a16:rowId xmlns:a16="http://schemas.microsoft.com/office/drawing/2014/main" val="3617531002"/>
                  </a:ext>
                </a:extLst>
              </a:tr>
              <a:tr h="478080">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Circle of life</a:t>
                      </a:r>
                    </a:p>
                  </a:txBody>
                  <a:tcPr/>
                </a:tc>
                <a:tc>
                  <a:txBody>
                    <a:bodyPr/>
                    <a:lstStyle/>
                    <a:p>
                      <a:r>
                        <a:rPr lang="en-GB" sz="800" dirty="0">
                          <a:latin typeface="Arial" panose="020B0604020202020204" pitchFamily="34" charset="0"/>
                          <a:cs typeface="Arial" panose="020B0604020202020204" pitchFamily="34" charset="0"/>
                        </a:rPr>
                        <a:t>3.1: Making new plants</a:t>
                      </a:r>
                    </a:p>
                    <a:p>
                      <a:r>
                        <a:rPr lang="en-GB" sz="800" dirty="0">
                          <a:latin typeface="Arial" panose="020B0604020202020204" pitchFamily="34" charset="0"/>
                          <a:cs typeface="Arial" panose="020B0604020202020204" pitchFamily="34" charset="0"/>
                        </a:rPr>
                        <a:t>3.2: Animal life cycles</a:t>
                      </a:r>
                    </a:p>
                    <a:p>
                      <a:r>
                        <a:rPr lang="en-GB" sz="800" dirty="0">
                          <a:latin typeface="Arial" panose="020B0604020202020204" pitchFamily="34" charset="0"/>
                          <a:cs typeface="Arial" panose="020B0604020202020204" pitchFamily="34" charset="0"/>
                        </a:rPr>
                        <a:t>3.3: Making babies</a:t>
                      </a:r>
                    </a:p>
                  </a:txBody>
                  <a:tcPr/>
                </a:tc>
                <a:tc>
                  <a:txBody>
                    <a:bodyPr/>
                    <a:lstStyle/>
                    <a:p>
                      <a:r>
                        <a:rPr lang="en-GB" sz="800" dirty="0">
                          <a:latin typeface="Arial" panose="020B0604020202020204" pitchFamily="34" charset="0"/>
                          <a:cs typeface="Arial" panose="020B0604020202020204" pitchFamily="34" charset="0"/>
                        </a:rPr>
                        <a:t>In this topic, children look at the life cycles of various species including mammals, amphibians, fish and birds. They also look at and describe</a:t>
                      </a:r>
                    </a:p>
                    <a:p>
                      <a:r>
                        <a:rPr lang="en-GB" sz="800" dirty="0">
                          <a:latin typeface="Arial" panose="020B0604020202020204" pitchFamily="34" charset="0"/>
                          <a:cs typeface="Arial" panose="020B0604020202020204" pitchFamily="34" charset="0"/>
                        </a:rPr>
                        <a:t>the life process of reproduction in plants and animals.</a:t>
                      </a:r>
                    </a:p>
                  </a:txBody>
                  <a:tcPr/>
                </a:tc>
                <a:tc>
                  <a:txBody>
                    <a:bodyPr/>
                    <a:lstStyle/>
                    <a:p>
                      <a:r>
                        <a:rPr lang="en-GB" sz="800" dirty="0">
                          <a:latin typeface="Arial" panose="020B0604020202020204" pitchFamily="34" charset="0"/>
                          <a:cs typeface="Arial" panose="020B0604020202020204" pitchFamily="34" charset="0"/>
                        </a:rPr>
                        <a:t>All living things and their</a:t>
                      </a:r>
                    </a:p>
                    <a:p>
                      <a:r>
                        <a:rPr lang="en-GB" sz="800" dirty="0">
                          <a:latin typeface="Arial" panose="020B0604020202020204" pitchFamily="34" charset="0"/>
                          <a:cs typeface="Arial" panose="020B0604020202020204" pitchFamily="34" charset="0"/>
                        </a:rPr>
                        <a:t>habitats</a:t>
                      </a:r>
                    </a:p>
                  </a:txBody>
                  <a:tcPr/>
                </a:tc>
                <a:extLst>
                  <a:ext uri="{0D108BD9-81ED-4DB2-BD59-A6C34878D82A}">
                    <a16:rowId xmlns:a16="http://schemas.microsoft.com/office/drawing/2014/main" val="2293392765"/>
                  </a:ext>
                </a:extLst>
              </a:tr>
              <a:tr h="589414">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Let’s get moving</a:t>
                      </a:r>
                    </a:p>
                  </a:txBody>
                  <a:tcPr/>
                </a:tc>
                <a:tc>
                  <a:txBody>
                    <a:bodyPr/>
                    <a:lstStyle/>
                    <a:p>
                      <a:r>
                        <a:rPr lang="en-GB" sz="800" dirty="0">
                          <a:latin typeface="Arial" panose="020B0604020202020204" pitchFamily="34" charset="0"/>
                          <a:cs typeface="Arial" panose="020B0604020202020204" pitchFamily="34" charset="0"/>
                        </a:rPr>
                        <a:t>4.1: Forces of nature</a:t>
                      </a:r>
                    </a:p>
                    <a:p>
                      <a:r>
                        <a:rPr lang="en-GB" sz="800" dirty="0">
                          <a:latin typeface="Arial" panose="020B0604020202020204" pitchFamily="34" charset="0"/>
                          <a:cs typeface="Arial" panose="020B0604020202020204" pitchFamily="34" charset="0"/>
                        </a:rPr>
                        <a:t>4.2: Friction</a:t>
                      </a:r>
                    </a:p>
                    <a:p>
                      <a:r>
                        <a:rPr lang="en-GB" sz="800" dirty="0">
                          <a:latin typeface="Arial" panose="020B0604020202020204" pitchFamily="34" charset="0"/>
                          <a:cs typeface="Arial" panose="020B0604020202020204" pitchFamily="34" charset="0"/>
                        </a:rPr>
                        <a:t>4.3: What are simple machines?</a:t>
                      </a:r>
                    </a:p>
                  </a:txBody>
                  <a:tcPr/>
                </a:tc>
                <a:tc>
                  <a:txBody>
                    <a:bodyPr/>
                    <a:lstStyle/>
                    <a:p>
                      <a:r>
                        <a:rPr lang="en-GB" sz="800" dirty="0">
                          <a:latin typeface="Arial" panose="020B0604020202020204" pitchFamily="34" charset="0"/>
                          <a:cs typeface="Arial" panose="020B0604020202020204" pitchFamily="34" charset="0"/>
                        </a:rPr>
                        <a:t>In this topic children learn about forces and machines. They start with the force of gravity then study friction forces, including air and water resistance, before investigating how simple machines work.</a:t>
                      </a:r>
                    </a:p>
                  </a:txBody>
                  <a:tcPr/>
                </a:tc>
                <a:tc>
                  <a:txBody>
                    <a:bodyPr/>
                    <a:lstStyle/>
                    <a:p>
                      <a:r>
                        <a:rPr lang="en-GB" sz="800" dirty="0">
                          <a:latin typeface="Arial" panose="020B0604020202020204" pitchFamily="34" charset="0"/>
                          <a:cs typeface="Arial" panose="020B0604020202020204" pitchFamily="34" charset="0"/>
                        </a:rPr>
                        <a:t>Forces</a:t>
                      </a:r>
                    </a:p>
                  </a:txBody>
                  <a:tcPr/>
                </a:tc>
                <a:extLst>
                  <a:ext uri="{0D108BD9-81ED-4DB2-BD59-A6C34878D82A}">
                    <a16:rowId xmlns:a16="http://schemas.microsoft.com/office/drawing/2014/main" val="244757479"/>
                  </a:ext>
                </a:extLst>
              </a:tr>
              <a:tr h="478080">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Growing up and growing old</a:t>
                      </a:r>
                    </a:p>
                  </a:txBody>
                  <a:tcPr/>
                </a:tc>
                <a:tc>
                  <a:txBody>
                    <a:bodyPr/>
                    <a:lstStyle/>
                    <a:p>
                      <a:r>
                        <a:rPr lang="en-GB" sz="800" dirty="0">
                          <a:latin typeface="Arial" panose="020B0604020202020204" pitchFamily="34" charset="0"/>
                          <a:cs typeface="Arial" panose="020B0604020202020204" pitchFamily="34" charset="0"/>
                        </a:rPr>
                        <a:t>5.1: From baby to old age</a:t>
                      </a:r>
                    </a:p>
                    <a:p>
                      <a:r>
                        <a:rPr lang="en-GB" sz="800" dirty="0">
                          <a:latin typeface="Arial" panose="020B0604020202020204" pitchFamily="34" charset="0"/>
                          <a:cs typeface="Arial" panose="020B0604020202020204" pitchFamily="34" charset="0"/>
                        </a:rPr>
                        <a:t>5.2: Growing up</a:t>
                      </a:r>
                    </a:p>
                    <a:p>
                      <a:r>
                        <a:rPr lang="en-GB" sz="800" dirty="0">
                          <a:latin typeface="Arial" panose="020B0604020202020204" pitchFamily="34" charset="0"/>
                          <a:cs typeface="Arial" panose="020B0604020202020204" pitchFamily="34" charset="0"/>
                        </a:rPr>
                        <a:t>5.3: Growing old</a:t>
                      </a:r>
                    </a:p>
                  </a:txBody>
                  <a:tcPr/>
                </a:tc>
                <a:tc>
                  <a:txBody>
                    <a:bodyPr/>
                    <a:lstStyle/>
                    <a:p>
                      <a:r>
                        <a:rPr lang="en-GB" sz="800" dirty="0">
                          <a:latin typeface="Arial" panose="020B0604020202020204" pitchFamily="34" charset="0"/>
                          <a:cs typeface="Arial" panose="020B0604020202020204" pitchFamily="34" charset="0"/>
                        </a:rPr>
                        <a:t>In this topic, children look at and describe the changes as humans develop to old age. Pupils draw a timeline to indicate stages in the growth and development of humans and learn about the changes experienced in puberty.</a:t>
                      </a:r>
                    </a:p>
                  </a:txBody>
                  <a:tcPr/>
                </a:tc>
                <a:tc>
                  <a:txBody>
                    <a:bodyPr/>
                    <a:lstStyle/>
                    <a:p>
                      <a:r>
                        <a:rPr lang="en-GB" sz="800" dirty="0">
                          <a:latin typeface="Arial" panose="020B0604020202020204" pitchFamily="34" charset="0"/>
                          <a:cs typeface="Arial" panose="020B0604020202020204" pitchFamily="34" charset="0"/>
                        </a:rPr>
                        <a:t>Animals, including humans</a:t>
                      </a:r>
                    </a:p>
                  </a:txBody>
                  <a:tcPr/>
                </a:tc>
                <a:extLst>
                  <a:ext uri="{0D108BD9-81ED-4DB2-BD59-A6C34878D82A}">
                    <a16:rowId xmlns:a16="http://schemas.microsoft.com/office/drawing/2014/main" val="529837847"/>
                  </a:ext>
                </a:extLst>
              </a:tr>
              <a:tr h="478080">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Amazing changes</a:t>
                      </a:r>
                    </a:p>
                  </a:txBody>
                  <a:tcPr/>
                </a:tc>
                <a:tc>
                  <a:txBody>
                    <a:bodyPr/>
                    <a:lstStyle/>
                    <a:p>
                      <a:r>
                        <a:rPr lang="en-GB" sz="800" dirty="0">
                          <a:latin typeface="Arial" panose="020B0604020202020204" pitchFamily="34" charset="0"/>
                          <a:cs typeface="Arial" panose="020B0604020202020204" pitchFamily="34" charset="0"/>
                        </a:rPr>
                        <a:t>6.1: Getting a reaction</a:t>
                      </a:r>
                    </a:p>
                    <a:p>
                      <a:r>
                        <a:rPr lang="en-GB" sz="800" dirty="0">
                          <a:latin typeface="Arial" panose="020B0604020202020204" pitchFamily="34" charset="0"/>
                          <a:cs typeface="Arial" panose="020B0604020202020204" pitchFamily="34" charset="0"/>
                        </a:rPr>
                        <a:t>6.2: Real-world reactions</a:t>
                      </a:r>
                    </a:p>
                  </a:txBody>
                  <a:tcPr/>
                </a:tc>
                <a:tc>
                  <a:txBody>
                    <a:bodyPr/>
                    <a:lstStyle/>
                    <a:p>
                      <a:r>
                        <a:rPr lang="en-GB" sz="800" dirty="0">
                          <a:latin typeface="Arial" panose="020B0604020202020204" pitchFamily="34" charset="0"/>
                          <a:cs typeface="Arial" panose="020B0604020202020204" pitchFamily="34" charset="0"/>
                        </a:rPr>
                        <a:t>In this topic, the children learn about materials, how they change, and which changes are reversible and irreversible. The topic concludes by looking at how these properties are applied in the real world.</a:t>
                      </a:r>
                    </a:p>
                  </a:txBody>
                  <a:tcPr/>
                </a:tc>
                <a:tc>
                  <a:txBody>
                    <a:bodyPr/>
                    <a:lstStyle/>
                    <a:p>
                      <a:r>
                        <a:rPr lang="en-GB" sz="800" dirty="0">
                          <a:latin typeface="Arial" panose="020B0604020202020204" pitchFamily="34" charset="0"/>
                          <a:cs typeface="Arial" panose="020B0604020202020204" pitchFamily="34" charset="0"/>
                        </a:rPr>
                        <a:t>Properties and changes of</a:t>
                      </a:r>
                    </a:p>
                    <a:p>
                      <a:r>
                        <a:rPr lang="en-GB" sz="800" dirty="0">
                          <a:latin typeface="Arial" panose="020B0604020202020204" pitchFamily="34" charset="0"/>
                          <a:cs typeface="Arial" panose="020B0604020202020204" pitchFamily="34" charset="0"/>
                        </a:rPr>
                        <a:t>materials</a:t>
                      </a:r>
                    </a:p>
                    <a:p>
                      <a:endParaRPr lang="en-GB" sz="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62856715"/>
                  </a:ext>
                </a:extLst>
              </a:tr>
            </a:tbl>
          </a:graphicData>
        </a:graphic>
      </p:graphicFrame>
    </p:spTree>
    <p:extLst>
      <p:ext uri="{BB962C8B-B14F-4D97-AF65-F5344CB8AC3E}">
        <p14:creationId xmlns:p14="http://schemas.microsoft.com/office/powerpoint/2010/main" val="412621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DC17E8-A487-F6D9-623B-D1C67BD69A59}"/>
              </a:ext>
            </a:extLst>
          </p:cNvPr>
          <p:cNvSpPr>
            <a:spLocks noGrp="1"/>
          </p:cNvSpPr>
          <p:nvPr>
            <p:ph type="dt" sz="half" idx="10"/>
          </p:nvPr>
        </p:nvSpPr>
        <p:spPr>
          <a:xfrm>
            <a:off x="1531721" y="6356350"/>
            <a:ext cx="2743200" cy="365125"/>
          </a:xfrm>
        </p:spPr>
        <p:txBody>
          <a:bodyPr/>
          <a:lstStyle/>
          <a:p>
            <a:r>
              <a:rPr lang="en-US"/>
              <a:t>Switched on Science second edition: Overview</a:t>
            </a:r>
            <a:endParaRPr lang="en-GB"/>
          </a:p>
        </p:txBody>
      </p:sp>
      <p:sp>
        <p:nvSpPr>
          <p:cNvPr id="3" name="Footer Placeholder 2">
            <a:extLst>
              <a:ext uri="{FF2B5EF4-FFF2-40B4-BE49-F238E27FC236}">
                <a16:creationId xmlns:a16="http://schemas.microsoft.com/office/drawing/2014/main" id="{AB5A4AAF-3CFF-80E6-283B-0EBEBF6FAAA6}"/>
              </a:ext>
            </a:extLst>
          </p:cNvPr>
          <p:cNvSpPr>
            <a:spLocks noGrp="1"/>
          </p:cNvSpPr>
          <p:nvPr>
            <p:ph type="ftr" sz="quarter" idx="11"/>
          </p:nvPr>
        </p:nvSpPr>
        <p:spPr>
          <a:xfrm>
            <a:off x="4274921" y="6356350"/>
            <a:ext cx="4114800" cy="365125"/>
          </a:xfrm>
        </p:spPr>
        <p:txBody>
          <a:bodyPr/>
          <a:lstStyle/>
          <a:p>
            <a:r>
              <a:rPr lang="en-GB"/>
              <a:t>© Hodder and Stoughton Ltd</a:t>
            </a:r>
          </a:p>
        </p:txBody>
      </p:sp>
      <p:sp>
        <p:nvSpPr>
          <p:cNvPr id="4" name="Slide Number Placeholder 3">
            <a:extLst>
              <a:ext uri="{FF2B5EF4-FFF2-40B4-BE49-F238E27FC236}">
                <a16:creationId xmlns:a16="http://schemas.microsoft.com/office/drawing/2014/main" id="{3DD1C96E-1992-C191-D4B7-4960DF7301F8}"/>
              </a:ext>
            </a:extLst>
          </p:cNvPr>
          <p:cNvSpPr>
            <a:spLocks noGrp="1"/>
          </p:cNvSpPr>
          <p:nvPr>
            <p:ph type="sldNum" sz="quarter" idx="12"/>
          </p:nvPr>
        </p:nvSpPr>
        <p:spPr/>
        <p:txBody>
          <a:bodyPr/>
          <a:lstStyle/>
          <a:p>
            <a:fld id="{FC2C50A6-1074-4607-A0F9-061CBEB118DD}" type="slidenum">
              <a:rPr lang="en-GB" smtClean="0"/>
              <a:t>6</a:t>
            </a:fld>
            <a:endParaRPr lang="en-GB"/>
          </a:p>
        </p:txBody>
      </p:sp>
      <p:pic>
        <p:nvPicPr>
          <p:cNvPr id="5" name="docshape42">
            <a:extLst>
              <a:ext uri="{FF2B5EF4-FFF2-40B4-BE49-F238E27FC236}">
                <a16:creationId xmlns:a16="http://schemas.microsoft.com/office/drawing/2014/main" id="{15A33EA3-4134-F91F-050D-4FAB29F3E4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84176" b="472"/>
          <a:stretch/>
        </p:blipFill>
        <p:spPr bwMode="auto">
          <a:xfrm>
            <a:off x="0" y="4763"/>
            <a:ext cx="1531721"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495DBE3-D335-46FF-A8BD-3FCCAB4B14E1}"/>
              </a:ext>
            </a:extLst>
          </p:cNvPr>
          <p:cNvSpPr txBox="1"/>
          <p:nvPr/>
        </p:nvSpPr>
        <p:spPr>
          <a:xfrm>
            <a:off x="361742" y="0"/>
            <a:ext cx="808235" cy="1569660"/>
          </a:xfrm>
          <a:prstGeom prst="rect">
            <a:avLst/>
          </a:prstGeom>
          <a:noFill/>
        </p:spPr>
        <p:txBody>
          <a:bodyPr wrap="none" rtlCol="0">
            <a:spAutoFit/>
          </a:bodyPr>
          <a:lstStyle/>
          <a:p>
            <a:r>
              <a:rPr lang="en-GB" sz="9600" b="1" dirty="0">
                <a:solidFill>
                  <a:schemeClr val="bg1"/>
                </a:solidFill>
              </a:rPr>
              <a:t>6</a:t>
            </a:r>
          </a:p>
        </p:txBody>
      </p:sp>
      <p:graphicFrame>
        <p:nvGraphicFramePr>
          <p:cNvPr id="7" name="Table 8">
            <a:extLst>
              <a:ext uri="{FF2B5EF4-FFF2-40B4-BE49-F238E27FC236}">
                <a16:creationId xmlns:a16="http://schemas.microsoft.com/office/drawing/2014/main" id="{6521ED7B-873D-3713-A63C-49306070707F}"/>
              </a:ext>
            </a:extLst>
          </p:cNvPr>
          <p:cNvGraphicFramePr>
            <a:graphicFrameLocks noGrp="1"/>
          </p:cNvGraphicFramePr>
          <p:nvPr>
            <p:extLst>
              <p:ext uri="{D42A27DB-BD31-4B8C-83A1-F6EECF244321}">
                <p14:modId xmlns:p14="http://schemas.microsoft.com/office/powerpoint/2010/main" val="1536931928"/>
              </p:ext>
            </p:extLst>
          </p:nvPr>
        </p:nvGraphicFramePr>
        <p:xfrm>
          <a:off x="1991359" y="208990"/>
          <a:ext cx="9688225" cy="6147360"/>
        </p:xfrm>
        <a:graphic>
          <a:graphicData uri="http://schemas.openxmlformats.org/drawingml/2006/table">
            <a:tbl>
              <a:tblPr firstRow="1" bandRow="1">
                <a:tableStyleId>{5940675A-B579-460E-94D1-54222C63F5DA}</a:tableStyleId>
              </a:tblPr>
              <a:tblGrid>
                <a:gridCol w="902032">
                  <a:extLst>
                    <a:ext uri="{9D8B030D-6E8A-4147-A177-3AD203B41FA5}">
                      <a16:colId xmlns:a16="http://schemas.microsoft.com/office/drawing/2014/main" val="2397961342"/>
                    </a:ext>
                  </a:extLst>
                </a:gridCol>
                <a:gridCol w="1598212">
                  <a:extLst>
                    <a:ext uri="{9D8B030D-6E8A-4147-A177-3AD203B41FA5}">
                      <a16:colId xmlns:a16="http://schemas.microsoft.com/office/drawing/2014/main" val="2954953143"/>
                    </a:ext>
                  </a:extLst>
                </a:gridCol>
                <a:gridCol w="1701580">
                  <a:extLst>
                    <a:ext uri="{9D8B030D-6E8A-4147-A177-3AD203B41FA5}">
                      <a16:colId xmlns:a16="http://schemas.microsoft.com/office/drawing/2014/main" val="2338705090"/>
                    </a:ext>
                  </a:extLst>
                </a:gridCol>
                <a:gridCol w="3548756">
                  <a:extLst>
                    <a:ext uri="{9D8B030D-6E8A-4147-A177-3AD203B41FA5}">
                      <a16:colId xmlns:a16="http://schemas.microsoft.com/office/drawing/2014/main" val="1710643463"/>
                    </a:ext>
                  </a:extLst>
                </a:gridCol>
                <a:gridCol w="1937645">
                  <a:extLst>
                    <a:ext uri="{9D8B030D-6E8A-4147-A177-3AD203B41FA5}">
                      <a16:colId xmlns:a16="http://schemas.microsoft.com/office/drawing/2014/main" val="3998703574"/>
                    </a:ext>
                  </a:extLst>
                </a:gridCol>
              </a:tblGrid>
              <a:tr h="478080">
                <a:tc>
                  <a:txBody>
                    <a:bodyPr/>
                    <a:lstStyle/>
                    <a:p>
                      <a:pPr algn="ctr"/>
                      <a:r>
                        <a:rPr lang="en-GB" sz="1100" b="1" dirty="0">
                          <a:latin typeface="Arial" panose="020B0604020202020204" pitchFamily="34" charset="0"/>
                          <a:cs typeface="Arial" panose="020B0604020202020204" pitchFamily="34" charset="0"/>
                        </a:rPr>
                        <a:t>Terms</a:t>
                      </a:r>
                    </a:p>
                  </a:txBody>
                  <a:tcPr/>
                </a:tc>
                <a:tc>
                  <a:txBody>
                    <a:bodyPr/>
                    <a:lstStyle/>
                    <a:p>
                      <a:pPr algn="ctr"/>
                      <a:r>
                        <a:rPr lang="en-GB" sz="1100" b="1" dirty="0">
                          <a:latin typeface="Arial" panose="020B0604020202020204" pitchFamily="34" charset="0"/>
                          <a:cs typeface="Arial" panose="020B0604020202020204" pitchFamily="34" charset="0"/>
                        </a:rPr>
                        <a:t>Topics</a:t>
                      </a:r>
                    </a:p>
                  </a:txBody>
                  <a:tcPr/>
                </a:tc>
                <a:tc>
                  <a:txBody>
                    <a:bodyPr/>
                    <a:lstStyle/>
                    <a:p>
                      <a:pPr algn="ctr"/>
                      <a:r>
                        <a:rPr lang="en-GB" sz="1100" b="1" dirty="0">
                          <a:latin typeface="Arial" panose="020B0604020202020204" pitchFamily="34" charset="0"/>
                          <a:cs typeface="Arial" panose="020B0604020202020204" pitchFamily="34" charset="0"/>
                        </a:rPr>
                        <a:t>Units</a:t>
                      </a:r>
                    </a:p>
                  </a:txBody>
                  <a:tcPr/>
                </a:tc>
                <a:tc>
                  <a:txBody>
                    <a:bodyPr/>
                    <a:lstStyle/>
                    <a:p>
                      <a:pPr algn="ctr"/>
                      <a:r>
                        <a:rPr lang="en-GB" sz="1100" b="1" dirty="0">
                          <a:latin typeface="Arial" panose="020B0604020202020204" pitchFamily="34" charset="0"/>
                          <a:cs typeface="Arial" panose="020B0604020202020204" pitchFamily="34" charset="0"/>
                        </a:rPr>
                        <a:t>Summary</a:t>
                      </a:r>
                    </a:p>
                  </a:txBody>
                  <a:tcPr/>
                </a:tc>
                <a:tc>
                  <a:txBody>
                    <a:bodyPr/>
                    <a:lstStyle/>
                    <a:p>
                      <a:pPr algn="ctr"/>
                      <a:r>
                        <a:rPr lang="en-GB" sz="1100" b="1" dirty="0">
                          <a:latin typeface="Arial" panose="020B0604020202020204" pitchFamily="34" charset="0"/>
                          <a:cs typeface="Arial" panose="020B0604020202020204" pitchFamily="34" charset="0"/>
                        </a:rPr>
                        <a:t>Curriculum Link</a:t>
                      </a:r>
                    </a:p>
                  </a:txBody>
                  <a:tcPr/>
                </a:tc>
                <a:extLst>
                  <a:ext uri="{0D108BD9-81ED-4DB2-BD59-A6C34878D82A}">
                    <a16:rowId xmlns:a16="http://schemas.microsoft.com/office/drawing/2014/main" val="320462788"/>
                  </a:ext>
                </a:extLst>
              </a:tr>
              <a:tr h="559492">
                <a:tc rowSpan="2">
                  <a:txBody>
                    <a:bodyPr/>
                    <a:lstStyle/>
                    <a:p>
                      <a:pPr algn="ctr"/>
                      <a:r>
                        <a:rPr lang="en-GB" sz="800" dirty="0">
                          <a:latin typeface="Arial" panose="020B0604020202020204" pitchFamily="34" charset="0"/>
                          <a:cs typeface="Arial" panose="020B0604020202020204" pitchFamily="34" charset="0"/>
                        </a:rPr>
                        <a:t>Autumn</a:t>
                      </a:r>
                    </a:p>
                  </a:txBody>
                  <a:tcPr/>
                </a:tc>
                <a:tc>
                  <a:txBody>
                    <a:bodyPr/>
                    <a:lstStyle/>
                    <a:p>
                      <a:r>
                        <a:rPr lang="en-GB" sz="800" dirty="0">
                          <a:latin typeface="Arial" panose="020B0604020202020204" pitchFamily="34" charset="0"/>
                          <a:cs typeface="Arial" panose="020B0604020202020204" pitchFamily="34" charset="0"/>
                        </a:rPr>
                        <a:t>1: Classifying living things</a:t>
                      </a:r>
                    </a:p>
                  </a:txBody>
                  <a:tcPr/>
                </a:tc>
                <a:tc>
                  <a:txBody>
                    <a:bodyPr/>
                    <a:lstStyle/>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1.1: Classifying animals and plants</a:t>
                      </a:r>
                    </a:p>
                    <a:p>
                      <a:r>
                        <a:rPr lang="en-GB" sz="800" b="0" i="0" u="none" strike="noStrike" kern="1200" baseline="0" dirty="0">
                          <a:solidFill>
                            <a:schemeClr val="dk1"/>
                          </a:solidFill>
                          <a:latin typeface="Arial" panose="020B0604020202020204" pitchFamily="34" charset="0"/>
                          <a:ea typeface="+mn-ea"/>
                          <a:cs typeface="Arial" panose="020B0604020202020204" pitchFamily="34" charset="0"/>
                        </a:rPr>
                        <a:t>1.2: Classification kingdoms</a:t>
                      </a:r>
                    </a:p>
                  </a:txBody>
                  <a:tcPr/>
                </a:tc>
                <a:tc>
                  <a:txBody>
                    <a:bodyPr/>
                    <a:lstStyle/>
                    <a:p>
                      <a:r>
                        <a:rPr lang="en-GB" sz="800" dirty="0">
                          <a:latin typeface="Arial" panose="020B0604020202020204" pitchFamily="34" charset="0"/>
                          <a:cs typeface="Arial" panose="020B0604020202020204" pitchFamily="34" charset="0"/>
                        </a:rPr>
                        <a:t>Children build on their learning about grouping living things in Year 4 by looking at the classification system in more detail. The topic is divided into</a:t>
                      </a:r>
                    </a:p>
                    <a:p>
                      <a:r>
                        <a:rPr lang="en-GB" sz="800" dirty="0">
                          <a:latin typeface="Arial" panose="020B0604020202020204" pitchFamily="34" charset="0"/>
                          <a:cs typeface="Arial" panose="020B0604020202020204" pitchFamily="34" charset="0"/>
                        </a:rPr>
                        <a:t>two units, Children first revisit their knowledge of classification and creating keys, before developing their knowledge by looking at fungi and bacteria. Children also look at the work of Carl Linnaeus, the scientist who first made important the function of naming and classifying to ‘identify’ organisms.</a:t>
                      </a:r>
                    </a:p>
                  </a:txBody>
                  <a:tcPr/>
                </a:tc>
                <a:tc>
                  <a:txBody>
                    <a:bodyPr/>
                    <a:lstStyle/>
                    <a:p>
                      <a:r>
                        <a:rPr lang="en-GB" sz="800" dirty="0">
                          <a:latin typeface="Arial" panose="020B0604020202020204" pitchFamily="34" charset="0"/>
                          <a:cs typeface="Arial" panose="020B0604020202020204" pitchFamily="34" charset="0"/>
                        </a:rPr>
                        <a:t>Living things and their habitats</a:t>
                      </a:r>
                    </a:p>
                  </a:txBody>
                  <a:tcPr/>
                </a:tc>
                <a:extLst>
                  <a:ext uri="{0D108BD9-81ED-4DB2-BD59-A6C34878D82A}">
                    <a16:rowId xmlns:a16="http://schemas.microsoft.com/office/drawing/2014/main" val="350632150"/>
                  </a:ext>
                </a:extLst>
              </a:tr>
              <a:tr h="478080">
                <a:tc vMerge="1">
                  <a:txBody>
                    <a:bodyPr/>
                    <a:lstStyle/>
                    <a:p>
                      <a:endParaRPr lang="en-GB" dirty="0"/>
                    </a:p>
                  </a:txBody>
                  <a:tcPr/>
                </a:tc>
                <a:tc>
                  <a:txBody>
                    <a:bodyPr/>
                    <a:lstStyle/>
                    <a:p>
                      <a:r>
                        <a:rPr lang="en-GB" sz="800" dirty="0">
                          <a:latin typeface="Arial" panose="020B0604020202020204" pitchFamily="34" charset="0"/>
                          <a:cs typeface="Arial" panose="020B0604020202020204" pitchFamily="34" charset="0"/>
                        </a:rPr>
                        <a:t>2: Healthy bodies</a:t>
                      </a:r>
                    </a:p>
                  </a:txBody>
                  <a:tcPr/>
                </a:tc>
                <a:tc>
                  <a:txBody>
                    <a:bodyPr/>
                    <a:lstStyle/>
                    <a:p>
                      <a:r>
                        <a:rPr lang="en-GB" sz="800" dirty="0">
                          <a:latin typeface="Arial" panose="020B0604020202020204" pitchFamily="34" charset="0"/>
                          <a:cs typeface="Arial" panose="020B0604020202020204" pitchFamily="34" charset="0"/>
                        </a:rPr>
                        <a:t>2.1: Circulatory system</a:t>
                      </a:r>
                    </a:p>
                    <a:p>
                      <a:r>
                        <a:rPr lang="en-GB" sz="800" dirty="0">
                          <a:latin typeface="Arial" panose="020B0604020202020204" pitchFamily="34" charset="0"/>
                          <a:cs typeface="Arial" panose="020B0604020202020204" pitchFamily="34" charset="0"/>
                        </a:rPr>
                        <a:t>2.2: Exercise</a:t>
                      </a:r>
                    </a:p>
                    <a:p>
                      <a:r>
                        <a:rPr lang="en-GB" sz="800" dirty="0">
                          <a:latin typeface="Arial" panose="020B0604020202020204" pitchFamily="34" charset="0"/>
                          <a:cs typeface="Arial" panose="020B0604020202020204" pitchFamily="34" charset="0"/>
                        </a:rPr>
                        <a:t>2.3: Diet and lifestyle</a:t>
                      </a:r>
                    </a:p>
                  </a:txBody>
                  <a:tcPr/>
                </a:tc>
                <a:tc>
                  <a:txBody>
                    <a:bodyPr/>
                    <a:lstStyle/>
                    <a:p>
                      <a:r>
                        <a:rPr lang="en-GB" sz="800" dirty="0">
                          <a:latin typeface="Arial" panose="020B0604020202020204" pitchFamily="34" charset="0"/>
                          <a:cs typeface="Arial" panose="020B0604020202020204" pitchFamily="34" charset="0"/>
                        </a:rPr>
                        <a:t>In this topic, children build on learning from Years 3 and 4 about the main body parts and internal organs (skeletal, muscular and digestive systems). It considers life processes that are internal to the body, such as the circulatory system. The impact of lifestyle on bodies, particularly of humans, is also considered. Scientists are continually finding out what is good and bad for us, and their ideas do change as more research is</a:t>
                      </a:r>
                    </a:p>
                    <a:p>
                      <a:r>
                        <a:rPr lang="en-GB" sz="800" dirty="0">
                          <a:latin typeface="Arial" panose="020B0604020202020204" pitchFamily="34" charset="0"/>
                          <a:cs typeface="Arial" panose="020B0604020202020204" pitchFamily="34" charset="0"/>
                        </a:rPr>
                        <a:t>carried out.</a:t>
                      </a:r>
                    </a:p>
                  </a:txBody>
                  <a:tcPr/>
                </a:tc>
                <a:tc>
                  <a:txBody>
                    <a:bodyPr/>
                    <a:lstStyle/>
                    <a:p>
                      <a:r>
                        <a:rPr lang="en-GB" sz="800" dirty="0">
                          <a:latin typeface="Arial" panose="020B0604020202020204" pitchFamily="34" charset="0"/>
                          <a:cs typeface="Arial" panose="020B0604020202020204" pitchFamily="34" charset="0"/>
                        </a:rPr>
                        <a:t>Animals, including humans</a:t>
                      </a:r>
                    </a:p>
                  </a:txBody>
                  <a:tcPr/>
                </a:tc>
                <a:extLst>
                  <a:ext uri="{0D108BD9-81ED-4DB2-BD59-A6C34878D82A}">
                    <a16:rowId xmlns:a16="http://schemas.microsoft.com/office/drawing/2014/main" val="3617531002"/>
                  </a:ext>
                </a:extLst>
              </a:tr>
              <a:tr h="478080">
                <a:tc rowSpan="2">
                  <a:txBody>
                    <a:bodyPr/>
                    <a:lstStyle/>
                    <a:p>
                      <a:pPr algn="ctr"/>
                      <a:r>
                        <a:rPr lang="en-GB" sz="800" dirty="0">
                          <a:latin typeface="Arial" panose="020B0604020202020204" pitchFamily="34" charset="0"/>
                          <a:cs typeface="Arial" panose="020B0604020202020204" pitchFamily="34" charset="0"/>
                        </a:rPr>
                        <a:t>Spring</a:t>
                      </a:r>
                    </a:p>
                  </a:txBody>
                  <a:tcPr/>
                </a:tc>
                <a:tc>
                  <a:txBody>
                    <a:bodyPr/>
                    <a:lstStyle/>
                    <a:p>
                      <a:r>
                        <a:rPr lang="en-GB" sz="800" dirty="0">
                          <a:latin typeface="Arial" panose="020B0604020202020204" pitchFamily="34" charset="0"/>
                          <a:cs typeface="Arial" panose="020B0604020202020204" pitchFamily="34" charset="0"/>
                        </a:rPr>
                        <a:t>3: Evolution and inheritance</a:t>
                      </a:r>
                    </a:p>
                  </a:txBody>
                  <a:tcPr/>
                </a:tc>
                <a:tc>
                  <a:txBody>
                    <a:bodyPr/>
                    <a:lstStyle/>
                    <a:p>
                      <a:r>
                        <a:rPr lang="en-GB" sz="800" dirty="0">
                          <a:latin typeface="Arial" panose="020B0604020202020204" pitchFamily="34" charset="0"/>
                          <a:cs typeface="Arial" panose="020B0604020202020204" pitchFamily="34" charset="0"/>
                        </a:rPr>
                        <a:t>3.1: What can fossils tell us?</a:t>
                      </a:r>
                    </a:p>
                    <a:p>
                      <a:r>
                        <a:rPr lang="en-GB" sz="800" dirty="0">
                          <a:latin typeface="Arial" panose="020B0604020202020204" pitchFamily="34" charset="0"/>
                          <a:cs typeface="Arial" panose="020B0604020202020204" pitchFamily="34" charset="0"/>
                        </a:rPr>
                        <a:t>3.2: Inheritance and adaptation</a:t>
                      </a:r>
                    </a:p>
                    <a:p>
                      <a:r>
                        <a:rPr lang="en-GB" sz="800" dirty="0">
                          <a:latin typeface="Arial" panose="020B0604020202020204" pitchFamily="34" charset="0"/>
                          <a:cs typeface="Arial" panose="020B0604020202020204" pitchFamily="34" charset="0"/>
                        </a:rPr>
                        <a:t>3.3: Evolution</a:t>
                      </a:r>
                    </a:p>
                  </a:txBody>
                  <a:tcPr/>
                </a:tc>
                <a:tc>
                  <a:txBody>
                    <a:bodyPr/>
                    <a:lstStyle/>
                    <a:p>
                      <a:r>
                        <a:rPr lang="en-GB" sz="800" dirty="0">
                          <a:latin typeface="Arial" panose="020B0604020202020204" pitchFamily="34" charset="0"/>
                          <a:cs typeface="Arial" panose="020B0604020202020204" pitchFamily="34" charset="0"/>
                        </a:rPr>
                        <a:t>Building on what they learned about fossils in Year 3, children find out more about how living things have changed over time. They are introduced to the idea that characteristics are passed from parent to their offspring, but that they are not exactly the same. They should also appreciate that variation over time can make animals more or less likely to survive in particular environments (adaptation). Children look at evolution and Charles Darwin’s theory of natural selection, as well as palaeontologist Mary Anning’s work with fossils.</a:t>
                      </a:r>
                    </a:p>
                  </a:txBody>
                  <a:tcPr/>
                </a:tc>
                <a:tc>
                  <a:txBody>
                    <a:bodyPr/>
                    <a:lstStyle/>
                    <a:p>
                      <a:r>
                        <a:rPr lang="en-GB" sz="800" dirty="0">
                          <a:latin typeface="Arial" panose="020B0604020202020204" pitchFamily="34" charset="0"/>
                          <a:cs typeface="Arial" panose="020B0604020202020204" pitchFamily="34" charset="0"/>
                        </a:rPr>
                        <a:t>Evolution and inheritance</a:t>
                      </a:r>
                    </a:p>
                  </a:txBody>
                  <a:tcPr/>
                </a:tc>
                <a:extLst>
                  <a:ext uri="{0D108BD9-81ED-4DB2-BD59-A6C34878D82A}">
                    <a16:rowId xmlns:a16="http://schemas.microsoft.com/office/drawing/2014/main" val="2293392765"/>
                  </a:ext>
                </a:extLst>
              </a:tr>
              <a:tr h="589414">
                <a:tc vMerge="1">
                  <a:txBody>
                    <a:bodyPr/>
                    <a:lstStyle/>
                    <a:p>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4: Light</a:t>
                      </a:r>
                    </a:p>
                  </a:txBody>
                  <a:tcPr/>
                </a:tc>
                <a:tc>
                  <a:txBody>
                    <a:bodyPr/>
                    <a:lstStyle/>
                    <a:p>
                      <a:r>
                        <a:rPr lang="en-GB" sz="800" dirty="0">
                          <a:latin typeface="Arial" panose="020B0604020202020204" pitchFamily="34" charset="0"/>
                          <a:cs typeface="Arial" panose="020B0604020202020204" pitchFamily="34" charset="0"/>
                        </a:rPr>
                        <a:t>4.1: Shadows</a:t>
                      </a:r>
                    </a:p>
                    <a:p>
                      <a:r>
                        <a:rPr lang="en-GB" sz="800" dirty="0">
                          <a:latin typeface="Arial" panose="020B0604020202020204" pitchFamily="34" charset="0"/>
                          <a:cs typeface="Arial" panose="020B0604020202020204" pitchFamily="34" charset="0"/>
                        </a:rPr>
                        <a:t>4.2: Reflection</a:t>
                      </a:r>
                    </a:p>
                    <a:p>
                      <a:r>
                        <a:rPr lang="en-GB" sz="800" dirty="0">
                          <a:latin typeface="Arial" panose="020B0604020202020204" pitchFamily="34" charset="0"/>
                          <a:cs typeface="Arial" panose="020B0604020202020204" pitchFamily="34" charset="0"/>
                        </a:rPr>
                        <a:t>4.3: Bending light</a:t>
                      </a:r>
                    </a:p>
                  </a:txBody>
                  <a:tcPr/>
                </a:tc>
                <a:tc>
                  <a:txBody>
                    <a:bodyPr/>
                    <a:lstStyle/>
                    <a:p>
                      <a:r>
                        <a:rPr lang="en-GB" sz="800" dirty="0">
                          <a:latin typeface="Arial" panose="020B0604020202020204" pitchFamily="34" charset="0"/>
                          <a:cs typeface="Arial" panose="020B0604020202020204" pitchFamily="34" charset="0"/>
                        </a:rPr>
                        <a:t>The topic introduces the concept of light travelling in straight lines. It starts by looking at beams of light and how light travels to enable children to understand how we see things. This understanding is then applied to the production of shadows and starts to look at how light is reflected. The topic then takes the learning into the realm of coloured light and rainbows, using scientific skills to raise and answer questions. It builds on the work carried out in Year 3 on light, shadows and reflection.</a:t>
                      </a:r>
                    </a:p>
                  </a:txBody>
                  <a:tcPr/>
                </a:tc>
                <a:tc>
                  <a:txBody>
                    <a:bodyPr/>
                    <a:lstStyle/>
                    <a:p>
                      <a:r>
                        <a:rPr lang="en-GB" sz="800" dirty="0">
                          <a:latin typeface="Arial" panose="020B0604020202020204" pitchFamily="34" charset="0"/>
                          <a:cs typeface="Arial" panose="020B0604020202020204" pitchFamily="34" charset="0"/>
                        </a:rPr>
                        <a:t>Light</a:t>
                      </a:r>
                    </a:p>
                  </a:txBody>
                  <a:tcPr/>
                </a:tc>
                <a:extLst>
                  <a:ext uri="{0D108BD9-81ED-4DB2-BD59-A6C34878D82A}">
                    <a16:rowId xmlns:a16="http://schemas.microsoft.com/office/drawing/2014/main" val="244757479"/>
                  </a:ext>
                </a:extLst>
              </a:tr>
              <a:tr h="478080">
                <a:tc rowSpan="2">
                  <a:txBody>
                    <a:bodyPr/>
                    <a:lstStyle/>
                    <a:p>
                      <a:pPr algn="ctr"/>
                      <a:r>
                        <a:rPr lang="en-GB" sz="800" dirty="0">
                          <a:latin typeface="Arial" panose="020B0604020202020204" pitchFamily="34" charset="0"/>
                          <a:cs typeface="Arial" panose="020B0604020202020204" pitchFamily="34" charset="0"/>
                        </a:rPr>
                        <a:t>Summer</a:t>
                      </a:r>
                    </a:p>
                  </a:txBody>
                  <a:tcPr/>
                </a:tc>
                <a:tc>
                  <a:txBody>
                    <a:bodyPr/>
                    <a:lstStyle/>
                    <a:p>
                      <a:r>
                        <a:rPr lang="en-GB" sz="800" dirty="0">
                          <a:latin typeface="Arial" panose="020B0604020202020204" pitchFamily="34" charset="0"/>
                          <a:cs typeface="Arial" panose="020B0604020202020204" pitchFamily="34" charset="0"/>
                        </a:rPr>
                        <a:t>5: Electricity</a:t>
                      </a:r>
                    </a:p>
                  </a:txBody>
                  <a:tcPr/>
                </a:tc>
                <a:tc>
                  <a:txBody>
                    <a:bodyPr/>
                    <a:lstStyle/>
                    <a:p>
                      <a:r>
                        <a:rPr lang="en-GB" sz="800" dirty="0">
                          <a:latin typeface="Arial" panose="020B0604020202020204" pitchFamily="34" charset="0"/>
                          <a:cs typeface="Arial" panose="020B0604020202020204" pitchFamily="34" charset="0"/>
                        </a:rPr>
                        <a:t>5.1: Think like an electrician</a:t>
                      </a:r>
                    </a:p>
                    <a:p>
                      <a:r>
                        <a:rPr lang="en-GB" sz="800" dirty="0">
                          <a:latin typeface="Arial" panose="020B0604020202020204" pitchFamily="34" charset="0"/>
                          <a:cs typeface="Arial" panose="020B0604020202020204" pitchFamily="34" charset="0"/>
                        </a:rPr>
                        <a:t>5.2: Changing circuits</a:t>
                      </a:r>
                    </a:p>
                    <a:p>
                      <a:r>
                        <a:rPr lang="en-GB" sz="800" dirty="0">
                          <a:latin typeface="Arial" panose="020B0604020202020204" pitchFamily="34" charset="0"/>
                          <a:cs typeface="Arial" panose="020B0604020202020204" pitchFamily="34" charset="0"/>
                        </a:rPr>
                        <a:t>5.3: Build your own</a:t>
                      </a:r>
                    </a:p>
                  </a:txBody>
                  <a:tcPr/>
                </a:tc>
                <a:tc>
                  <a:txBody>
                    <a:bodyPr/>
                    <a:lstStyle/>
                    <a:p>
                      <a:r>
                        <a:rPr lang="en-GB" sz="800" dirty="0">
                          <a:latin typeface="Arial" panose="020B0604020202020204" pitchFamily="34" charset="0"/>
                          <a:cs typeface="Arial" panose="020B0604020202020204" pitchFamily="34" charset="0"/>
                        </a:rPr>
                        <a:t>This topic builds on the Year 4 work on electricity, taking it into the scientific use of symbols for components in a circuit, as well as considering the effect in more detail of changing components in a circuit. The children have the opportunity to apply their learning by creating an electronic game.</a:t>
                      </a:r>
                    </a:p>
                  </a:txBody>
                  <a:tcPr/>
                </a:tc>
                <a:tc>
                  <a:txBody>
                    <a:bodyPr/>
                    <a:lstStyle/>
                    <a:p>
                      <a:r>
                        <a:rPr lang="en-GB" sz="800" dirty="0">
                          <a:latin typeface="Arial" panose="020B0604020202020204" pitchFamily="34" charset="0"/>
                          <a:cs typeface="Arial" panose="020B0604020202020204" pitchFamily="34" charset="0"/>
                        </a:rPr>
                        <a:t>Electricity</a:t>
                      </a:r>
                    </a:p>
                  </a:txBody>
                  <a:tcPr/>
                </a:tc>
                <a:extLst>
                  <a:ext uri="{0D108BD9-81ED-4DB2-BD59-A6C34878D82A}">
                    <a16:rowId xmlns:a16="http://schemas.microsoft.com/office/drawing/2014/main" val="529837847"/>
                  </a:ext>
                </a:extLst>
              </a:tr>
              <a:tr h="478080">
                <a:tc vMerge="1">
                  <a:txBody>
                    <a:bodyPr/>
                    <a:lstStyle/>
                    <a:p>
                      <a:pPr algn="ctr"/>
                      <a:endParaRPr lang="en-GB" sz="800" dirty="0">
                        <a:latin typeface="Arial" panose="020B0604020202020204" pitchFamily="34" charset="0"/>
                        <a:cs typeface="Arial" panose="020B0604020202020204" pitchFamily="34" charset="0"/>
                      </a:endParaRPr>
                    </a:p>
                  </a:txBody>
                  <a:tcPr/>
                </a:tc>
                <a:tc>
                  <a:txBody>
                    <a:bodyPr/>
                    <a:lstStyle/>
                    <a:p>
                      <a:r>
                        <a:rPr lang="en-GB" sz="800" dirty="0">
                          <a:latin typeface="Arial" panose="020B0604020202020204" pitchFamily="34" charset="0"/>
                          <a:cs typeface="Arial" panose="020B0604020202020204" pitchFamily="34" charset="0"/>
                        </a:rPr>
                        <a:t>6: The Titanic</a:t>
                      </a:r>
                    </a:p>
                  </a:txBody>
                  <a:tcPr/>
                </a:tc>
                <a:tc>
                  <a:txBody>
                    <a:bodyPr/>
                    <a:lstStyle/>
                    <a:p>
                      <a:r>
                        <a:rPr lang="en-GB" sz="800" dirty="0">
                          <a:latin typeface="Arial" panose="020B0604020202020204" pitchFamily="34" charset="0"/>
                          <a:cs typeface="Arial" panose="020B0604020202020204" pitchFamily="34" charset="0"/>
                        </a:rPr>
                        <a:t>6.1: Keeping it afloat</a:t>
                      </a:r>
                    </a:p>
                    <a:p>
                      <a:r>
                        <a:rPr lang="en-GB" sz="800" dirty="0">
                          <a:latin typeface="Arial" panose="020B0604020202020204" pitchFamily="34" charset="0"/>
                          <a:cs typeface="Arial" panose="020B0604020202020204" pitchFamily="34" charset="0"/>
                        </a:rPr>
                        <a:t>6.2: Sinking the unsinkable</a:t>
                      </a:r>
                    </a:p>
                    <a:p>
                      <a:r>
                        <a:rPr lang="en-GB" sz="800" dirty="0">
                          <a:latin typeface="Arial" panose="020B0604020202020204" pitchFamily="34" charset="0"/>
                          <a:cs typeface="Arial" panose="020B0604020202020204" pitchFamily="34" charset="0"/>
                        </a:rPr>
                        <a:t>6.3: Staying alive</a:t>
                      </a:r>
                    </a:p>
                  </a:txBody>
                  <a:tcPr/>
                </a:tc>
                <a:tc>
                  <a:txBody>
                    <a:bodyPr/>
                    <a:lstStyle/>
                    <a:p>
                      <a:r>
                        <a:rPr lang="en-GB" sz="800" dirty="0">
                          <a:latin typeface="Arial" panose="020B0604020202020204" pitchFamily="34" charset="0"/>
                          <a:cs typeface="Arial" panose="020B0604020202020204" pitchFamily="34" charset="0"/>
                        </a:rPr>
                        <a:t>Children engage in a different approach to their science in this topic. They use their science and link it to an historical event in context; the sinking of</a:t>
                      </a:r>
                    </a:p>
                    <a:p>
                      <a:r>
                        <a:rPr lang="en-GB" sz="800" dirty="0">
                          <a:latin typeface="Arial" panose="020B0604020202020204" pitchFamily="34" charset="0"/>
                          <a:cs typeface="Arial" panose="020B0604020202020204" pitchFamily="34" charset="0"/>
                        </a:rPr>
                        <a:t>the Titanic. This topic is based around applying the working scientifically skills that they have learned so far in their science lessons, to explore some of the scientific concepts behind the Titanic, e.g. floating and sinking. It can be used as a good opportunity to embed, assess and observe working scientifically skills, as well as laying foundations for transition to KS3 science.</a:t>
                      </a:r>
                    </a:p>
                  </a:txBody>
                  <a:tcPr/>
                </a:tc>
                <a:tc>
                  <a:txBody>
                    <a:bodyPr/>
                    <a:lstStyle/>
                    <a:p>
                      <a:r>
                        <a:rPr lang="en-GB" sz="800" dirty="0">
                          <a:latin typeface="Arial" panose="020B0604020202020204" pitchFamily="34" charset="0"/>
                          <a:cs typeface="Arial" panose="020B0604020202020204" pitchFamily="34" charset="0"/>
                        </a:rPr>
                        <a:t>Working Scientifically Skills</a:t>
                      </a:r>
                    </a:p>
                  </a:txBody>
                  <a:tcPr/>
                </a:tc>
                <a:extLst>
                  <a:ext uri="{0D108BD9-81ED-4DB2-BD59-A6C34878D82A}">
                    <a16:rowId xmlns:a16="http://schemas.microsoft.com/office/drawing/2014/main" val="262856715"/>
                  </a:ext>
                </a:extLst>
              </a:tr>
            </a:tbl>
          </a:graphicData>
        </a:graphic>
      </p:graphicFrame>
    </p:spTree>
    <p:extLst>
      <p:ext uri="{BB962C8B-B14F-4D97-AF65-F5344CB8AC3E}">
        <p14:creationId xmlns:p14="http://schemas.microsoft.com/office/powerpoint/2010/main" val="202724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1B64B3FCDBCC4D80559FDD121D5012" ma:contentTypeVersion="17" ma:contentTypeDescription="Create a new document." ma:contentTypeScope="" ma:versionID="8675ac0aad9bdb20994347c9752fff69">
  <xsd:schema xmlns:xsd="http://www.w3.org/2001/XMLSchema" xmlns:xs="http://www.w3.org/2001/XMLSchema" xmlns:p="http://schemas.microsoft.com/office/2006/metadata/properties" xmlns:ns3="50941405-fa50-4122-87ea-633be0acf730" xmlns:ns4="6f66d1b1-6d93-4ad0-94c7-244672698a4a" targetNamespace="http://schemas.microsoft.com/office/2006/metadata/properties" ma:root="true" ma:fieldsID="1ef5f8245400756161f6386aa30102d8" ns3:_="" ns4:_="">
    <xsd:import namespace="50941405-fa50-4122-87ea-633be0acf730"/>
    <xsd:import namespace="6f66d1b1-6d93-4ad0-94c7-244672698a4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OCR"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941405-fa50-4122-87ea-633be0acf7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66d1b1-6d93-4ad0-94c7-244672698a4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0941405-fa50-4122-87ea-633be0acf730" xsi:nil="true"/>
  </documentManagement>
</p:properties>
</file>

<file path=customXml/itemProps1.xml><?xml version="1.0" encoding="utf-8"?>
<ds:datastoreItem xmlns:ds="http://schemas.openxmlformats.org/officeDocument/2006/customXml" ds:itemID="{D70B3E2C-86FB-4284-8952-82175CC7D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941405-fa50-4122-87ea-633be0acf730"/>
    <ds:schemaRef ds:uri="6f66d1b1-6d93-4ad0-94c7-244672698a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F068B6-B42A-481A-A623-311DDFF4D669}">
  <ds:schemaRefs>
    <ds:schemaRef ds:uri="http://schemas.microsoft.com/sharepoint/v3/contenttype/forms"/>
  </ds:schemaRefs>
</ds:datastoreItem>
</file>

<file path=customXml/itemProps3.xml><?xml version="1.0" encoding="utf-8"?>
<ds:datastoreItem xmlns:ds="http://schemas.openxmlformats.org/officeDocument/2006/customXml" ds:itemID="{BAAB41FD-0EE0-48A1-89DA-69E1774CF75D}">
  <ds:schemaRefs>
    <ds:schemaRef ds:uri="http://schemas.openxmlformats.org/package/2006/metadata/core-properties"/>
    <ds:schemaRef ds:uri="http://www.w3.org/XML/1998/namespace"/>
    <ds:schemaRef ds:uri="http://purl.org/dc/terms/"/>
    <ds:schemaRef ds:uri="http://schemas.microsoft.com/office/2006/metadata/properties"/>
    <ds:schemaRef ds:uri="http://purl.org/dc/dcmitype/"/>
    <ds:schemaRef ds:uri="http://schemas.microsoft.com/office/2006/documentManagement/types"/>
    <ds:schemaRef ds:uri="50941405-fa50-4122-87ea-633be0acf730"/>
    <ds:schemaRef ds:uri="http://purl.org/dc/elements/1.1/"/>
    <ds:schemaRef ds:uri="http://schemas.microsoft.com/office/infopath/2007/PartnerControls"/>
    <ds:schemaRef ds:uri="6f66d1b1-6d93-4ad0-94c7-244672698a4a"/>
  </ds:schemaRefs>
</ds:datastoreItem>
</file>

<file path=docProps/app.xml><?xml version="1.0" encoding="utf-8"?>
<Properties xmlns="http://schemas.openxmlformats.org/officeDocument/2006/extended-properties" xmlns:vt="http://schemas.openxmlformats.org/officeDocument/2006/docPropsVTypes">
  <TotalTime>253</TotalTime>
  <Words>2813</Words>
  <Application>Microsoft Office PowerPoint</Application>
  <PresentationFormat>Widescreen</PresentationFormat>
  <Paragraphs>285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Tyrer</dc:creator>
  <cp:lastModifiedBy>Staff J Wilson</cp:lastModifiedBy>
  <cp:revision>4</cp:revision>
  <dcterms:created xsi:type="dcterms:W3CDTF">2023-05-31T14:42:53Z</dcterms:created>
  <dcterms:modified xsi:type="dcterms:W3CDTF">2023-11-09T16:53:40Z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0x010100711B64B3FCDBCC4D80559FDD121D5012</vt:lpwstr>
  </property>
</Properties>
</file>